
<file path=[Content_Types].xml><?xml version="1.0" encoding="utf-8"?>
<Types xmlns="http://schemas.openxmlformats.org/package/2006/content-types">
  <Default Extension="xml" ContentType="application/xml"/>
  <Default Extension="jpeg" ContentType="image/jpeg"/>
  <Default Extension="bin" ContentType="audio/unknown"/>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slideLayouts/slideLayout2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7.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 id="2147483666" r:id="rId3"/>
    <p:sldMasterId id="2147483670" r:id="rId4"/>
    <p:sldMasterId id="2147483674" r:id="rId5"/>
    <p:sldMasterId id="2147483678" r:id="rId6"/>
    <p:sldMasterId id="2147483680" r:id="rId7"/>
    <p:sldMasterId id="2147483682" r:id="rId8"/>
    <p:sldMasterId id="2147483684" r:id="rId9"/>
    <p:sldMasterId id="2147483686" r:id="rId10"/>
    <p:sldMasterId id="2147483688" r:id="rId11"/>
    <p:sldMasterId id="2147483690" r:id="rId12"/>
    <p:sldMasterId id="2147483692" r:id="rId13"/>
    <p:sldMasterId id="2147483694" r:id="rId14"/>
    <p:sldMasterId id="2147483696" r:id="rId15"/>
  </p:sldMasterIdLst>
  <p:notesMasterIdLst>
    <p:notesMasterId r:id="rId42"/>
  </p:notesMasterIdLst>
  <p:sldIdLst>
    <p:sldId id="256" r:id="rId16"/>
    <p:sldId id="279" r:id="rId17"/>
    <p:sldId id="269" r:id="rId18"/>
    <p:sldId id="267" r:id="rId19"/>
    <p:sldId id="268" r:id="rId20"/>
    <p:sldId id="284" r:id="rId21"/>
    <p:sldId id="283" r:id="rId22"/>
    <p:sldId id="261" r:id="rId23"/>
    <p:sldId id="266" r:id="rId24"/>
    <p:sldId id="277" r:id="rId25"/>
    <p:sldId id="265" r:id="rId26"/>
    <p:sldId id="272" r:id="rId27"/>
    <p:sldId id="273" r:id="rId28"/>
    <p:sldId id="285" r:id="rId29"/>
    <p:sldId id="288" r:id="rId30"/>
    <p:sldId id="287" r:id="rId31"/>
    <p:sldId id="289" r:id="rId32"/>
    <p:sldId id="290" r:id="rId33"/>
    <p:sldId id="291" r:id="rId34"/>
    <p:sldId id="286" r:id="rId35"/>
    <p:sldId id="278" r:id="rId36"/>
    <p:sldId id="276" r:id="rId37"/>
    <p:sldId id="280" r:id="rId38"/>
    <p:sldId id="281" r:id="rId39"/>
    <p:sldId id="275" r:id="rId40"/>
    <p:sldId id="274" r:id="rId41"/>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5"/>
    <p:restoredTop sz="79084"/>
  </p:normalViewPr>
  <p:slideViewPr>
    <p:cSldViewPr snapToGrid="0" snapToObjects="1">
      <p:cViewPr varScale="1">
        <p:scale>
          <a:sx n="66" d="100"/>
          <a:sy n="66" d="100"/>
        </p:scale>
        <p:origin x="42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notesMaster" Target="notesMasters/notesMaster1.xml"/><Relationship Id="rId43" Type="http://schemas.openxmlformats.org/officeDocument/2006/relationships/tags" Target="tags/tag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926B9-8896-3842-8B6D-8C7D25441393}"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4BC2-E381-9E49-9A21-BE4122CAC19C}" type="slidenum">
              <a:rPr lang="en-US" smtClean="0"/>
              <a:t>‹#›</a:t>
            </a:fld>
            <a:endParaRPr lang="en-US"/>
          </a:p>
        </p:txBody>
      </p:sp>
    </p:spTree>
    <p:extLst>
      <p:ext uri="{BB962C8B-B14F-4D97-AF65-F5344CB8AC3E}">
        <p14:creationId xmlns:p14="http://schemas.microsoft.com/office/powerpoint/2010/main" val="92655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6</a:t>
            </a:fld>
            <a:endParaRPr lang="en-US"/>
          </a:p>
        </p:txBody>
      </p:sp>
    </p:spTree>
    <p:extLst>
      <p:ext uri="{BB962C8B-B14F-4D97-AF65-F5344CB8AC3E}">
        <p14:creationId xmlns:p14="http://schemas.microsoft.com/office/powerpoint/2010/main" val="568090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MARK!</a:t>
            </a:r>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11</a:t>
            </a:fld>
            <a:endParaRPr lang="en-US"/>
          </a:p>
        </p:txBody>
      </p:sp>
    </p:spTree>
    <p:extLst>
      <p:ext uri="{BB962C8B-B14F-4D97-AF65-F5344CB8AC3E}">
        <p14:creationId xmlns:p14="http://schemas.microsoft.com/office/powerpoint/2010/main" val="124135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what sort of data would</a:t>
            </a:r>
            <a:r>
              <a:rPr lang="en-US" baseline="0" dirty="0" smtClean="0"/>
              <a:t> you need to have evidence on this?</a:t>
            </a:r>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12</a:t>
            </a:fld>
            <a:endParaRPr lang="en-US"/>
          </a:p>
        </p:txBody>
      </p:sp>
    </p:spTree>
    <p:extLst>
      <p:ext uri="{BB962C8B-B14F-4D97-AF65-F5344CB8AC3E}">
        <p14:creationId xmlns:p14="http://schemas.microsoft.com/office/powerpoint/2010/main" val="190476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Reduction</a:t>
            </a:r>
            <a:r>
              <a:rPr lang="en-US" baseline="0" dirty="0" smtClean="0"/>
              <a:t> in costs </a:t>
            </a:r>
            <a:r>
              <a:rPr lang="en-US" baseline="0" dirty="0" smtClean="0">
                <a:sym typeface="Wingdings"/>
              </a:rPr>
              <a:t> firms produce more at each price --&gt; supply curve shifts out  price falls</a:t>
            </a:r>
          </a:p>
          <a:p>
            <a:r>
              <a:rPr lang="en-US" baseline="0" dirty="0" smtClean="0">
                <a:sym typeface="Wingdings"/>
              </a:rPr>
              <a:t>As it’s price-elastic quantity demand increases by a greater percentage than the fall in price, thus expenditure will rise</a:t>
            </a:r>
          </a:p>
          <a:p>
            <a:r>
              <a:rPr lang="en-US" baseline="0" dirty="0" smtClean="0">
                <a:sym typeface="Wingdings"/>
              </a:rPr>
              <a:t>Consumer surplus will rise, not fall.</a:t>
            </a:r>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16</a:t>
            </a:fld>
            <a:endParaRPr lang="en-US"/>
          </a:p>
        </p:txBody>
      </p:sp>
    </p:spTree>
    <p:extLst>
      <p:ext uri="{BB962C8B-B14F-4D97-AF65-F5344CB8AC3E}">
        <p14:creationId xmlns:p14="http://schemas.microsoft.com/office/powerpoint/2010/main" val="1704621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CRS:</a:t>
            </a:r>
            <a:r>
              <a:rPr lang="en-US" baseline="0" dirty="0" smtClean="0"/>
              <a:t> q(</a:t>
            </a:r>
            <a:r>
              <a:rPr lang="en-US" baseline="0" dirty="0" err="1" smtClean="0"/>
              <a:t>aK</a:t>
            </a:r>
            <a:r>
              <a:rPr lang="en-US" baseline="0" dirty="0" smtClean="0"/>
              <a:t>, </a:t>
            </a:r>
            <a:r>
              <a:rPr lang="en-US" baseline="0" dirty="0" err="1" smtClean="0"/>
              <a:t>aL</a:t>
            </a:r>
            <a:r>
              <a:rPr lang="en-US" baseline="0" dirty="0" smtClean="0"/>
              <a:t>) = (</a:t>
            </a:r>
            <a:r>
              <a:rPr lang="en-US" baseline="0" dirty="0" err="1" smtClean="0"/>
              <a:t>aK</a:t>
            </a:r>
            <a:r>
              <a:rPr lang="en-US" baseline="0" dirty="0" smtClean="0"/>
              <a:t>)^0.5*(</a:t>
            </a:r>
            <a:r>
              <a:rPr lang="en-US" baseline="0" dirty="0" err="1" smtClean="0"/>
              <a:t>aL</a:t>
            </a:r>
            <a:r>
              <a:rPr lang="en-US" baseline="0" dirty="0" smtClean="0"/>
              <a:t>)^0.5 = a^0.5*a^0.5*K^0.5L^0.5 = a q(K,L)</a:t>
            </a:r>
          </a:p>
          <a:p>
            <a:endParaRPr lang="en-US" baseline="0" dirty="0" smtClean="0"/>
          </a:p>
          <a:p>
            <a:r>
              <a:rPr lang="en-US" baseline="0" dirty="0" smtClean="0"/>
              <a:t>Partial derivatives </a:t>
            </a:r>
            <a:r>
              <a:rPr lang="en-US" baseline="0" dirty="0" err="1" smtClean="0"/>
              <a:t>wrt</a:t>
            </a:r>
            <a:r>
              <a:rPr lang="en-US" baseline="0" dirty="0" smtClean="0"/>
              <a:t> K is </a:t>
            </a:r>
            <a:r>
              <a:rPr lang="en-US" altLang="en-US" sz="1200" dirty="0" smtClean="0">
                <a:ea typeface="MS PGothic" charset="-128"/>
              </a:rPr>
              <a:t>½*K</a:t>
            </a:r>
            <a:r>
              <a:rPr lang="en-US" altLang="en-US" sz="1200" baseline="30000" dirty="0" smtClean="0">
                <a:ea typeface="MS PGothic" charset="-128"/>
              </a:rPr>
              <a:t>-1/2</a:t>
            </a:r>
            <a:r>
              <a:rPr lang="en-US" altLang="en-US" sz="1200" dirty="0" smtClean="0">
                <a:ea typeface="MS PGothic" charset="-128"/>
              </a:rPr>
              <a:t>L</a:t>
            </a:r>
            <a:r>
              <a:rPr lang="en-US" altLang="en-US" sz="1200" baseline="30000" dirty="0" smtClean="0">
                <a:ea typeface="MS PGothic" charset="-128"/>
              </a:rPr>
              <a:t>1/2</a:t>
            </a:r>
            <a:r>
              <a:rPr lang="en-US" altLang="en-US" sz="1200" baseline="0" dirty="0" smtClean="0">
                <a:ea typeface="MS PGothic" charset="-128"/>
              </a:rPr>
              <a:t> . This decreases in K </a:t>
            </a:r>
            <a:r>
              <a:rPr lang="mr-IN" altLang="en-US" sz="1200" baseline="0" dirty="0" smtClean="0">
                <a:ea typeface="MS PGothic" charset="-128"/>
              </a:rPr>
              <a:t>…</a:t>
            </a:r>
            <a:r>
              <a:rPr lang="en-GB" altLang="en-US" sz="1200" baseline="0" dirty="0" smtClean="0">
                <a:ea typeface="MS PGothic" charset="-128"/>
              </a:rPr>
              <a:t> we see the slope of this slope (second derivative) will be </a:t>
            </a:r>
            <a:r>
              <a:rPr lang="en-GB" altLang="en-US" sz="1200" baseline="0" dirty="0" err="1" smtClean="0">
                <a:ea typeface="MS PGothic" charset="-128"/>
              </a:rPr>
              <a:t>negv</a:t>
            </a:r>
            <a:r>
              <a:rPr lang="en-GB" altLang="en-US" sz="1200" baseline="0" dirty="0" smtClean="0">
                <a:ea typeface="MS PGothic" charset="-128"/>
              </a:rPr>
              <a:t> </a:t>
            </a:r>
            <a:r>
              <a:rPr lang="mr-IN" altLang="en-US" sz="1200" baseline="0" dirty="0" smtClean="0">
                <a:ea typeface="MS PGothic" charset="-128"/>
              </a:rPr>
              <a:t>…</a:t>
            </a:r>
            <a:r>
              <a:rPr lang="en-GB" altLang="en-US" sz="1200" baseline="0" dirty="0" smtClean="0">
                <a:ea typeface="MS PGothic" charset="-128"/>
              </a:rPr>
              <a:t> </a:t>
            </a:r>
            <a:r>
              <a:rPr lang="en-US" altLang="en-US" sz="1200" baseline="0" dirty="0" smtClean="0">
                <a:ea typeface="MS PGothic" charset="-128"/>
              </a:rPr>
              <a:t> a</a:t>
            </a:r>
            <a:r>
              <a:rPr lang="en-US" altLang="en-US" sz="1200" baseline="0" dirty="0" smtClean="0">
                <a:ea typeface="+mn-ea"/>
              </a:rPr>
              <a:t>nd symmetrically  for L.</a:t>
            </a:r>
            <a:r>
              <a:rPr lang="en-US" altLang="en-US" sz="1200" baseline="30000" dirty="0" smtClean="0">
                <a:ea typeface="MS PGothic" charset="-128"/>
              </a:rPr>
              <a:t/>
            </a:r>
            <a:br>
              <a:rPr lang="en-US" altLang="en-US" sz="1200" baseline="30000" dirty="0" smtClean="0">
                <a:ea typeface="MS PGothic" charset="-128"/>
              </a:rPr>
            </a:br>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18</a:t>
            </a:fld>
            <a:endParaRPr lang="en-US"/>
          </a:p>
        </p:txBody>
      </p:sp>
    </p:spTree>
    <p:extLst>
      <p:ext uri="{BB962C8B-B14F-4D97-AF65-F5344CB8AC3E}">
        <p14:creationId xmlns:p14="http://schemas.microsoft.com/office/powerpoint/2010/main" val="875430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19</a:t>
            </a:fld>
            <a:endParaRPr lang="en-US"/>
          </a:p>
        </p:txBody>
      </p:sp>
    </p:spTree>
    <p:extLst>
      <p:ext uri="{BB962C8B-B14F-4D97-AF65-F5344CB8AC3E}">
        <p14:creationId xmlns:p14="http://schemas.microsoft.com/office/powerpoint/2010/main" val="1927837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Correct: At p=0 the excess demand is 300.</a:t>
            </a:r>
            <a:r>
              <a:rPr lang="en-US" dirty="0" smtClean="0"/>
              <a:t/>
            </a:r>
            <a:br>
              <a:rPr lang="en-US" dirty="0" smtClean="0"/>
            </a:br>
            <a:r>
              <a:rPr lang="en-US" sz="1200" b="0" i="0" kern="1200" dirty="0" smtClean="0">
                <a:solidFill>
                  <a:schemeClr val="tx1"/>
                </a:solidFill>
                <a:effectLst/>
                <a:latin typeface="+mn-lt"/>
                <a:ea typeface="+mn-ea"/>
                <a:cs typeface="+mn-cs"/>
              </a:rPr>
              <a:t>Correct: For any prices above 100 and below 300, a positive quantity will be exchanged.</a:t>
            </a:r>
            <a:r>
              <a:rPr lang="en-US" dirty="0" smtClean="0"/>
              <a:t/>
            </a:r>
            <a:br>
              <a:rPr lang="en-US" dirty="0" smtClean="0"/>
            </a:br>
            <a:r>
              <a:rPr lang="en-US" sz="1200" b="0" i="0" kern="1200" dirty="0" smtClean="0">
                <a:solidFill>
                  <a:schemeClr val="tx1"/>
                </a:solidFill>
                <a:effectLst/>
                <a:latin typeface="+mn-lt"/>
                <a:ea typeface="+mn-ea"/>
                <a:cs typeface="+mn-cs"/>
              </a:rPr>
              <a:t>The other answers are incorrect -- if the government imposed this price it has 'guessed right' -- this is the equilibrium price, so no shortage nor surplus. In general this might be</a:t>
            </a:r>
            <a:r>
              <a:rPr lang="en-US" sz="1200" b="0" i="0" kern="1200" baseline="0" dirty="0" smtClean="0">
                <a:solidFill>
                  <a:schemeClr val="tx1"/>
                </a:solidFill>
                <a:effectLst/>
                <a:latin typeface="+mn-lt"/>
                <a:ea typeface="+mn-ea"/>
                <a:cs typeface="+mn-cs"/>
              </a:rPr>
              <a:t> unlikely to occur with a government-imposed price.</a:t>
            </a:r>
          </a:p>
        </p:txBody>
      </p:sp>
      <p:sp>
        <p:nvSpPr>
          <p:cNvPr id="4" name="Slide Number Placeholder 3"/>
          <p:cNvSpPr>
            <a:spLocks noGrp="1"/>
          </p:cNvSpPr>
          <p:nvPr>
            <p:ph type="sldNum" sz="quarter" idx="10"/>
          </p:nvPr>
        </p:nvSpPr>
        <p:spPr/>
        <p:txBody>
          <a:bodyPr/>
          <a:lstStyle/>
          <a:p>
            <a:fld id="{FB954BC2-E381-9E49-9A21-BE4122CAC19C}" type="slidenum">
              <a:rPr lang="en-US" smtClean="0"/>
              <a:t>22</a:t>
            </a:fld>
            <a:endParaRPr lang="en-US"/>
          </a:p>
        </p:txBody>
      </p:sp>
    </p:spTree>
    <p:extLst>
      <p:ext uri="{BB962C8B-B14F-4D97-AF65-F5344CB8AC3E}">
        <p14:creationId xmlns:p14="http://schemas.microsoft.com/office/powerpoint/2010/main" val="40255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661DDF-C2F6-E24C-BAB7-71751924B4F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661DDF-C2F6-E24C-BAB7-71751924B4F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661DDF-C2F6-E24C-BAB7-71751924B4F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F133293-5E82-064E-A7E7-7122213D3827}" type="datetimeFigureOut">
              <a:rPr lang="en-US"/>
              <a:pPr>
                <a:defRPr/>
              </a:pPr>
              <a:t>11/4/19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6AD1785-99CD-4248-8124-E1FFEFE2037C}" type="slidenum">
              <a:rPr lang="en-US" altLang="en-US"/>
              <a:pPr/>
              <a:t>‹#›</a:t>
            </a:fld>
            <a:endParaRPr lang="en-US" altLang="en-US"/>
          </a:p>
        </p:txBody>
      </p:sp>
    </p:spTree>
    <p:extLst>
      <p:ext uri="{BB962C8B-B14F-4D97-AF65-F5344CB8AC3E}">
        <p14:creationId xmlns:p14="http://schemas.microsoft.com/office/powerpoint/2010/main" val="6606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2121488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34585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071257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F133293-5E82-064E-A7E7-7122213D3827}" type="datetimeFigureOut">
              <a:rPr lang="en-US"/>
              <a:pPr>
                <a:defRPr/>
              </a:pPr>
              <a:t>11/4/19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6AD1785-99CD-4248-8124-E1FFEFE2037C}" type="slidenum">
              <a:rPr lang="en-US" altLang="en-US"/>
              <a:pPr/>
              <a:t>‹#›</a:t>
            </a:fld>
            <a:endParaRPr lang="en-US" altLang="en-US"/>
          </a:p>
        </p:txBody>
      </p:sp>
    </p:spTree>
    <p:extLst>
      <p:ext uri="{BB962C8B-B14F-4D97-AF65-F5344CB8AC3E}">
        <p14:creationId xmlns:p14="http://schemas.microsoft.com/office/powerpoint/2010/main" val="396865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661579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1F9F896-5216-5343-956C-9B2DB1CF8D22}" type="datetimeFigureOut">
              <a:rPr lang="en-US"/>
              <a:pPr>
                <a:defRPr/>
              </a:pPr>
              <a:t>11/4/19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57499A5-E6BA-724A-9056-18A88955BF3D}" type="slidenum">
              <a:rPr lang="en-US" altLang="x-none"/>
              <a:pPr/>
              <a:t>‹#›</a:t>
            </a:fld>
            <a:endParaRPr lang="en-US" altLang="x-none"/>
          </a:p>
        </p:txBody>
      </p:sp>
    </p:spTree>
    <p:extLst>
      <p:ext uri="{BB962C8B-B14F-4D97-AF65-F5344CB8AC3E}">
        <p14:creationId xmlns:p14="http://schemas.microsoft.com/office/powerpoint/2010/main" val="378906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709102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661DDF-C2F6-E24C-BAB7-71751924B4F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375154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657092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324489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506715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324671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11/4/19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76136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661DDF-C2F6-E24C-BAB7-71751924B4F4}"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661DDF-C2F6-E24C-BAB7-71751924B4F4}"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661DDF-C2F6-E24C-BAB7-71751924B4F4}" type="datetimeFigureOut">
              <a:rPr lang="en-US" smtClean="0"/>
              <a:t>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661DDF-C2F6-E24C-BAB7-71751924B4F4}" type="datetimeFigureOut">
              <a:rPr lang="en-US" smtClean="0"/>
              <a:t>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661DDF-C2F6-E24C-BAB7-71751924B4F4}" type="datetimeFigureOut">
              <a:rPr lang="en-US" smtClean="0"/>
              <a:t>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661DDF-C2F6-E24C-BAB7-71751924B4F4}"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661DDF-C2F6-E24C-BAB7-71751924B4F4}"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661DDF-C2F6-E24C-BAB7-71751924B4F4}" type="datetimeFigureOut">
              <a:rPr lang="en-US" smtClean="0"/>
              <a:t>11/4/19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CF5DC-5565-2E45-949F-AFC511255A90}"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463200058"/>
      </p:ext>
    </p:extLst>
  </p:cSld>
  <p:clrMap bg1="lt1" tx1="dk1" bg2="lt2" tx2="dk2" accent1="accent1" accent2="accent2" accent3="accent3" accent4="accent4" accent5="accent5" accent6="accent6" hlink="hlink" folHlink="folHlink"/>
  <p:sldLayoutIdLst>
    <p:sldLayoutId id="2147483687"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262880822"/>
      </p:ext>
    </p:extLst>
  </p:cSld>
  <p:clrMap bg1="lt1" tx1="dk1" bg2="lt2" tx2="dk2" accent1="accent1" accent2="accent2" accent3="accent3" accent4="accent4" accent5="accent5" accent6="accent6" hlink="hlink" folHlink="folHlink"/>
  <p:sldLayoutIdLst>
    <p:sldLayoutId id="2147483689"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56924758"/>
      </p:ext>
    </p:extLst>
  </p:cSld>
  <p:clrMap bg1="lt1" tx1="dk1" bg2="lt2" tx2="dk2" accent1="accent1" accent2="accent2" accent3="accent3" accent4="accent4" accent5="accent5" accent6="accent6" hlink="hlink" folHlink="folHlink"/>
  <p:sldLayoutIdLst>
    <p:sldLayoutId id="2147483691"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815814650"/>
      </p:ext>
    </p:extLst>
  </p:cSld>
  <p:clrMap bg1="lt1" tx1="dk1" bg2="lt2" tx2="dk2" accent1="accent1" accent2="accent2" accent3="accent3" accent4="accent4" accent5="accent5" accent6="accent6" hlink="hlink" folHlink="folHlink"/>
  <p:sldLayoutIdLst>
    <p:sldLayoutId id="2147483693"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107697235"/>
      </p:ext>
    </p:extLst>
  </p:cSld>
  <p:clrMap bg1="lt1" tx1="dk1" bg2="lt2" tx2="dk2" accent1="accent1" accent2="accent2" accent3="accent3" accent4="accent4" accent5="accent5" accent6="accent6" hlink="hlink" folHlink="folHlink"/>
  <p:sldLayoutIdLst>
    <p:sldLayoutId id="2147483695"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3172244"/>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ea typeface="MS PGothic" pitchFamily="34" charset="-128"/>
                <a:cs typeface="Arial" pitchFamily="34" charset="0"/>
              </a:defRPr>
            </a:lvl1pPr>
          </a:lstStyle>
          <a:p>
            <a:pPr>
              <a:defRPr/>
            </a:pPr>
            <a:fld id="{2F4F10E7-3B31-E54B-9682-40448A4301AE}" type="datetimeFigureOut">
              <a:rPr lang="en-US"/>
              <a:pPr>
                <a:defRPr/>
              </a:pPr>
              <a:t>11/4/19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060D84C-9A17-AE49-84CA-00EDA01F97D9}" type="slidenum">
              <a:rPr lang="en-US" altLang="en-US"/>
              <a:pPr/>
              <a:t>‹#›</a:t>
            </a:fld>
            <a:endParaRPr lang="en-US" altLang="en-US"/>
          </a:p>
        </p:txBody>
      </p:sp>
    </p:spTree>
    <p:extLst>
      <p:ext uri="{BB962C8B-B14F-4D97-AF65-F5344CB8AC3E}">
        <p14:creationId xmlns:p14="http://schemas.microsoft.com/office/powerpoint/2010/main" val="2040030343"/>
      </p:ext>
    </p:extLst>
  </p:cSld>
  <p:clrMap bg1="lt1" tx1="dk1" bg2="lt2" tx2="dk2" accent1="accent1" accent2="accent2" accent3="accent3" accent4="accent4" accent5="accent5" accent6="accent6" hlink="hlink" folHlink="folHlink"/>
  <p:sldLayoutIdLst>
    <p:sldLayoutId id="2147483665"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65592480"/>
      </p:ext>
    </p:extLst>
  </p:cSld>
  <p:clrMap bg1="lt1" tx1="dk1" bg2="lt2" tx2="dk2" accent1="accent1" accent2="accent2" accent3="accent3" accent4="accent4" accent5="accent5" accent6="accent6" hlink="hlink" folHlink="folHlink"/>
  <p:sldLayoutIdLst>
    <p:sldLayoutId id="2147483667"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546871220"/>
      </p:ext>
    </p:extLst>
  </p:cSld>
  <p:clrMap bg1="lt1" tx1="dk1" bg2="lt2" tx2="dk2" accent1="accent1" accent2="accent2" accent3="accent3" accent4="accent4" accent5="accent5" accent6="accent6" hlink="hlink" folHlink="folHlink"/>
  <p:sldLayoutIdLst>
    <p:sldLayoutId id="2147483671"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046989902"/>
      </p:ext>
    </p:extLst>
  </p:cSld>
  <p:clrMap bg1="lt1" tx1="dk1" bg2="lt2" tx2="dk2" accent1="accent1" accent2="accent2" accent3="accent3" accent4="accent4" accent5="accent5" accent6="accent6" hlink="hlink" folHlink="folHlink"/>
  <p:sldLayoutIdLst>
    <p:sldLayoutId id="2147483675"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ea typeface="MS PGothic" pitchFamily="34" charset="-128"/>
                <a:cs typeface="Arial" pitchFamily="34" charset="0"/>
              </a:defRPr>
            </a:lvl1pPr>
          </a:lstStyle>
          <a:p>
            <a:pPr>
              <a:defRPr/>
            </a:pPr>
            <a:fld id="{2F4F10E7-3B31-E54B-9682-40448A4301AE}" type="datetimeFigureOut">
              <a:rPr lang="en-US"/>
              <a:pPr>
                <a:defRPr/>
              </a:pPr>
              <a:t>11/4/19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060D84C-9A17-AE49-84CA-00EDA01F97D9}" type="slidenum">
              <a:rPr lang="en-US" altLang="en-US"/>
              <a:pPr/>
              <a:t>‹#›</a:t>
            </a:fld>
            <a:endParaRPr lang="en-US" altLang="en-US"/>
          </a:p>
        </p:txBody>
      </p:sp>
    </p:spTree>
    <p:extLst>
      <p:ext uri="{BB962C8B-B14F-4D97-AF65-F5344CB8AC3E}">
        <p14:creationId xmlns:p14="http://schemas.microsoft.com/office/powerpoint/2010/main" val="906318699"/>
      </p:ext>
    </p:extLst>
  </p:cSld>
  <p:clrMap bg1="lt1" tx1="dk1" bg2="lt2" tx2="dk2" accent1="accent1" accent2="accent2" accent3="accent3" accent4="accent4" accent5="accent5" accent6="accent6" hlink="hlink" folHlink="folHlink"/>
  <p:sldLayoutIdLst>
    <p:sldLayoutId id="2147483679"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902709619"/>
      </p:ext>
    </p:extLst>
  </p:cSld>
  <p:clrMap bg1="lt1" tx1="dk1" bg2="lt2" tx2="dk2" accent1="accent1" accent2="accent2" accent3="accent3" accent4="accent4" accent5="accent5" accent6="accent6" hlink="hlink" folHlink="folHlink"/>
  <p:sldLayoutIdLst>
    <p:sldLayoutId id="2147483681"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8B94294A-E6B8-C841-8AC4-7AC6B2E2D051}" type="datetimeFigureOut">
              <a:rPr lang="en-US"/>
              <a:pPr>
                <a:defRPr/>
              </a:pPr>
              <a:t>11/4/19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125B544-4717-8C4C-A32A-0EB0201670A0}" type="slidenum">
              <a:rPr lang="en-US" altLang="x-none"/>
              <a:pPr/>
              <a:t>‹#›</a:t>
            </a:fld>
            <a:endParaRPr lang="en-US" altLang="x-none"/>
          </a:p>
        </p:txBody>
      </p:sp>
    </p:spTree>
    <p:extLst>
      <p:ext uri="{BB962C8B-B14F-4D97-AF65-F5344CB8AC3E}">
        <p14:creationId xmlns:p14="http://schemas.microsoft.com/office/powerpoint/2010/main" val="1999417089"/>
      </p:ext>
    </p:extLst>
  </p:cSld>
  <p:clrMap bg1="lt1" tx1="dk1" bg2="lt2" tx2="dk2" accent1="accent1" accent2="accent2" accent3="accent3" accent4="accent4" accent5="accent5" accent6="accent6" hlink="hlink" folHlink="folHlink"/>
  <p:sldLayoutIdLst>
    <p:sldLayoutId id="2147483683"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charset="0"/>
        </a:defRPr>
      </a:lvl2pPr>
      <a:lvl3pPr algn="ctr" rtl="0" fontAlgn="base">
        <a:spcBef>
          <a:spcPct val="0"/>
        </a:spcBef>
        <a:spcAft>
          <a:spcPct val="0"/>
        </a:spcAft>
        <a:defRPr sz="4400">
          <a:solidFill>
            <a:schemeClr val="tx1"/>
          </a:solidFill>
          <a:latin typeface="Calibri" charset="0"/>
        </a:defRPr>
      </a:lvl3pPr>
      <a:lvl4pPr algn="ctr" rtl="0" fontAlgn="base">
        <a:spcBef>
          <a:spcPct val="0"/>
        </a:spcBef>
        <a:spcAft>
          <a:spcPct val="0"/>
        </a:spcAft>
        <a:defRPr sz="4400">
          <a:solidFill>
            <a:schemeClr val="tx1"/>
          </a:solidFill>
          <a:latin typeface="Calibri" charset="0"/>
        </a:defRPr>
      </a:lvl4pPr>
      <a:lvl5pPr algn="ctr" rtl="0" fontAlgn="base">
        <a:spcBef>
          <a:spcPct val="0"/>
        </a:spcBef>
        <a:spcAft>
          <a:spcPct val="0"/>
        </a:spcAft>
        <a:defRPr sz="4400">
          <a:solidFill>
            <a:schemeClr val="tx1"/>
          </a:solidFill>
          <a:latin typeface="Calibri" charset="0"/>
        </a:defRPr>
      </a:lvl5pPr>
      <a:lvl6pPr marL="457200" algn="ctr" rtl="0" fontAlgn="base">
        <a:spcBef>
          <a:spcPct val="0"/>
        </a:spcBef>
        <a:spcAft>
          <a:spcPct val="0"/>
        </a:spcAft>
        <a:defRPr sz="4400">
          <a:solidFill>
            <a:schemeClr val="tx1"/>
          </a:solidFill>
          <a:latin typeface="Calibri" charset="0"/>
        </a:defRPr>
      </a:lvl6pPr>
      <a:lvl7pPr marL="914400" algn="ctr" rtl="0" fontAlgn="base">
        <a:spcBef>
          <a:spcPct val="0"/>
        </a:spcBef>
        <a:spcAft>
          <a:spcPct val="0"/>
        </a:spcAft>
        <a:defRPr sz="4400">
          <a:solidFill>
            <a:schemeClr val="tx1"/>
          </a:solidFill>
          <a:latin typeface="Calibri" charset="0"/>
        </a:defRPr>
      </a:lvl7pPr>
      <a:lvl8pPr marL="1371600" algn="ctr" rtl="0" fontAlgn="base">
        <a:spcBef>
          <a:spcPct val="0"/>
        </a:spcBef>
        <a:spcAft>
          <a:spcPct val="0"/>
        </a:spcAft>
        <a:defRPr sz="4400">
          <a:solidFill>
            <a:schemeClr val="tx1"/>
          </a:solidFill>
          <a:latin typeface="Calibri" charset="0"/>
        </a:defRPr>
      </a:lvl8pPr>
      <a:lvl9pPr marL="1828800" algn="ctr" rtl="0" fontAlgn="base">
        <a:spcBef>
          <a:spcPct val="0"/>
        </a:spcBef>
        <a:spcAft>
          <a:spcPct val="0"/>
        </a:spcAft>
        <a:defRPr sz="4400">
          <a:solidFill>
            <a:schemeClr val="tx1"/>
          </a:solidFill>
          <a:latin typeface="Calibri"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11/4/19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290482921"/>
      </p:ext>
    </p:extLst>
  </p:cSld>
  <p:clrMap bg1="lt1" tx1="dk1" bg2="lt2" tx2="dk2" accent1="accent1" accent2="accent2" accent3="accent3" accent4="accent4" accent5="accent5" accent6="accent6" hlink="hlink" folHlink="folHlink"/>
  <p:sldLayoutIdLst>
    <p:sldLayoutId id="2147483685"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audio" Target="../media/audio1.bin"/></Relationships>
</file>

<file path=ppt/slides/_rels/slide11.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slideLayout" Target="../slideLayouts/slideLayout15.xml"/><Relationship Id="rId7" Type="http://schemas.openxmlformats.org/officeDocument/2006/relationships/notesSlide" Target="../notesSlides/notesSlide2.xml"/><Relationship Id="rId8" Type="http://schemas.openxmlformats.org/officeDocument/2006/relationships/image" Target="../media/image12.png"/><Relationship Id="rId1" Type="http://schemas.openxmlformats.org/officeDocument/2006/relationships/tags" Target="../tags/tag24.xml"/><Relationship Id="rId2"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slideLayout" Target="../slideLayouts/slideLayout16.xml"/><Relationship Id="rId6" Type="http://schemas.openxmlformats.org/officeDocument/2006/relationships/notesSlide" Target="../notesSlides/notesSlide3.xml"/><Relationship Id="rId7" Type="http://schemas.openxmlformats.org/officeDocument/2006/relationships/image" Target="../media/image13.png"/><Relationship Id="rId1" Type="http://schemas.openxmlformats.org/officeDocument/2006/relationships/tags" Target="../tags/tag29.xml"/><Relationship Id="rId2" Type="http://schemas.openxmlformats.org/officeDocument/2006/relationships/tags" Target="../tags/tag30.xml"/></Relationships>
</file>

<file path=ppt/slides/_rels/slide13.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tags" Target="../tags/tag38.xml"/><Relationship Id="rId7" Type="http://schemas.openxmlformats.org/officeDocument/2006/relationships/slideLayout" Target="../slideLayouts/slideLayout17.xml"/><Relationship Id="rId8" Type="http://schemas.openxmlformats.org/officeDocument/2006/relationships/image" Target="../media/image14.png"/><Relationship Id="rId1" Type="http://schemas.openxmlformats.org/officeDocument/2006/relationships/tags" Target="../tags/tag33.xml"/><Relationship Id="rId2" Type="http://schemas.openxmlformats.org/officeDocument/2006/relationships/tags" Target="../tags/tag34.xml"/></Relationships>
</file>

<file path=ppt/slides/_rels/slide14.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slideLayout" Target="../slideLayouts/slideLayout25.xml"/><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tags" Target="../tags/tag39.xml"/><Relationship Id="rId2" Type="http://schemas.openxmlformats.org/officeDocument/2006/relationships/tags" Target="../tags/tag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audio" Target="../media/audio1.bin"/></Relationships>
</file>

<file path=ppt/slides/_rels/slide16.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tags" Target="../tags/tag50.xml"/><Relationship Id="rId7" Type="http://schemas.openxmlformats.org/officeDocument/2006/relationships/slideLayout" Target="../slideLayouts/slideLayout25.xml"/><Relationship Id="rId8" Type="http://schemas.openxmlformats.org/officeDocument/2006/relationships/notesSlide" Target="../notesSlides/notesSlide4.xml"/><Relationship Id="rId9" Type="http://schemas.openxmlformats.org/officeDocument/2006/relationships/image" Target="../media/image17.png"/><Relationship Id="rId1" Type="http://schemas.openxmlformats.org/officeDocument/2006/relationships/tags" Target="../tags/tag45.xml"/><Relationship Id="rId2" Type="http://schemas.openxmlformats.org/officeDocument/2006/relationships/tags" Target="../tags/tag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audio" Target="../media/audio1.bin"/></Relationships>
</file>

<file path=ppt/slides/_rels/slide18.xml.rels><?xml version="1.0" encoding="UTF-8" standalone="yes"?>
<Relationships xmlns="http://schemas.openxmlformats.org/package/2006/relationships"><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tags" Target="../tags/tag56.xml"/><Relationship Id="rId7" Type="http://schemas.openxmlformats.org/officeDocument/2006/relationships/slideLayout" Target="../slideLayouts/slideLayout25.xml"/><Relationship Id="rId8" Type="http://schemas.openxmlformats.org/officeDocument/2006/relationships/notesSlide" Target="../notesSlides/notesSlide5.xml"/><Relationship Id="rId9" Type="http://schemas.openxmlformats.org/officeDocument/2006/relationships/image" Target="../media/image18.png"/><Relationship Id="rId1" Type="http://schemas.openxmlformats.org/officeDocument/2006/relationships/tags" Target="../tags/tag51.xml"/><Relationship Id="rId2" Type="http://schemas.openxmlformats.org/officeDocument/2006/relationships/tags" Target="../tags/tag52.xml"/></Relationships>
</file>

<file path=ppt/slides/_rels/slide19.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tags" Target="../tags/tag61.xml"/><Relationship Id="rId6" Type="http://schemas.openxmlformats.org/officeDocument/2006/relationships/slideLayout" Target="../slideLayouts/slideLayout25.xml"/><Relationship Id="rId7" Type="http://schemas.openxmlformats.org/officeDocument/2006/relationships/notesSlide" Target="../notesSlides/notesSlide6.xml"/><Relationship Id="rId8" Type="http://schemas.openxmlformats.org/officeDocument/2006/relationships/image" Target="../media/image19.png"/><Relationship Id="rId1" Type="http://schemas.openxmlformats.org/officeDocument/2006/relationships/tags" Target="../tags/tag57.xml"/><Relationship Id="rId2" Type="http://schemas.openxmlformats.org/officeDocument/2006/relationships/tags" Target="../tags/tag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slideLayout" Target="../slideLayouts/slideLayout25.xml"/><Relationship Id="rId6" Type="http://schemas.openxmlformats.org/officeDocument/2006/relationships/image" Target="../media/image14.png"/><Relationship Id="rId1" Type="http://schemas.openxmlformats.org/officeDocument/2006/relationships/tags" Target="../tags/tag62.xml"/><Relationship Id="rId2" Type="http://schemas.openxmlformats.org/officeDocument/2006/relationships/tags" Target="../tags/tag6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audio" Target="../media/audio1.bin"/></Relationships>
</file>

<file path=ppt/slides/_rels/slide22.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tags" Target="../tags/tag70.xml"/><Relationship Id="rId6" Type="http://schemas.openxmlformats.org/officeDocument/2006/relationships/slideLayout" Target="../slideLayouts/slideLayout20.xml"/><Relationship Id="rId7" Type="http://schemas.openxmlformats.org/officeDocument/2006/relationships/notesSlide" Target="../notesSlides/notesSlide7.xml"/><Relationship Id="rId8" Type="http://schemas.openxmlformats.org/officeDocument/2006/relationships/image" Target="../media/image20.png"/><Relationship Id="rId9" Type="http://schemas.openxmlformats.org/officeDocument/2006/relationships/image" Target="../media/image140.png"/><Relationship Id="rId1" Type="http://schemas.openxmlformats.org/officeDocument/2006/relationships/tags" Target="../tags/tag66.xml"/><Relationship Id="rId2" Type="http://schemas.openxmlformats.org/officeDocument/2006/relationships/tags" Target="../tags/tag67.xml"/></Relationships>
</file>

<file path=ppt/slides/_rels/slide23.xml.rels><?xml version="1.0" encoding="UTF-8" standalone="yes"?>
<Relationships xmlns="http://schemas.openxmlformats.org/package/2006/relationships"><Relationship Id="rId3" Type="http://schemas.openxmlformats.org/officeDocument/2006/relationships/tags" Target="../tags/tag73.xml"/><Relationship Id="rId4" Type="http://schemas.openxmlformats.org/officeDocument/2006/relationships/tags" Target="../tags/tag74.xml"/><Relationship Id="rId5" Type="http://schemas.openxmlformats.org/officeDocument/2006/relationships/tags" Target="../tags/tag75.xml"/><Relationship Id="rId6" Type="http://schemas.openxmlformats.org/officeDocument/2006/relationships/slideLayout" Target="../slideLayouts/slideLayout21.xml"/><Relationship Id="rId7" Type="http://schemas.openxmlformats.org/officeDocument/2006/relationships/image" Target="../media/image21.png"/><Relationship Id="rId1" Type="http://schemas.openxmlformats.org/officeDocument/2006/relationships/tags" Target="../tags/tag71.xml"/><Relationship Id="rId2" Type="http://schemas.openxmlformats.org/officeDocument/2006/relationships/tags" Target="../tags/tag72.xml"/></Relationships>
</file>

<file path=ppt/slides/_rels/slide24.xml.rels><?xml version="1.0" encoding="UTF-8" standalone="yes"?>
<Relationships xmlns="http://schemas.openxmlformats.org/package/2006/relationships"><Relationship Id="rId3" Type="http://schemas.openxmlformats.org/officeDocument/2006/relationships/tags" Target="../tags/tag78.xml"/><Relationship Id="rId4" Type="http://schemas.openxmlformats.org/officeDocument/2006/relationships/tags" Target="../tags/tag79.xml"/><Relationship Id="rId5" Type="http://schemas.openxmlformats.org/officeDocument/2006/relationships/tags" Target="../tags/tag80.xml"/><Relationship Id="rId6" Type="http://schemas.openxmlformats.org/officeDocument/2006/relationships/tags" Target="../tags/tag81.xml"/><Relationship Id="rId7" Type="http://schemas.openxmlformats.org/officeDocument/2006/relationships/slideLayout" Target="../slideLayouts/slideLayout22.xml"/><Relationship Id="rId8" Type="http://schemas.openxmlformats.org/officeDocument/2006/relationships/image" Target="../media/image22.png"/><Relationship Id="rId1" Type="http://schemas.openxmlformats.org/officeDocument/2006/relationships/tags" Target="../tags/tag76.xml"/><Relationship Id="rId2" Type="http://schemas.openxmlformats.org/officeDocument/2006/relationships/tags" Target="../tags/tag77.xml"/></Relationships>
</file>

<file path=ppt/slides/_rels/slide25.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slideLayout" Target="../slideLayouts/slideLayout19.xml"/><Relationship Id="rId6" Type="http://schemas.openxmlformats.org/officeDocument/2006/relationships/image" Target="../media/image23.png"/><Relationship Id="rId7" Type="http://schemas.openxmlformats.org/officeDocument/2006/relationships/image" Target="../media/image24.tiff"/><Relationship Id="rId1" Type="http://schemas.openxmlformats.org/officeDocument/2006/relationships/tags" Target="../tags/tag82.xml"/><Relationship Id="rId2" Type="http://schemas.openxmlformats.org/officeDocument/2006/relationships/tags" Target="../tags/tag83.xml"/></Relationships>
</file>

<file path=ppt/slides/_rels/slide26.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image" Target="../media/image24.tiff"/><Relationship Id="rId5" Type="http://schemas.openxmlformats.org/officeDocument/2006/relationships/image" Target="../media/image25.png"/><Relationship Id="rId1" Type="http://schemas.openxmlformats.org/officeDocument/2006/relationships/tags" Target="../tags/tag86.xml"/><Relationship Id="rId2"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12.xml"/><Relationship Id="rId7"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slideLayout" Target="../slideLayouts/slideLayout24.xml"/><Relationship Id="rId8" Type="http://schemas.openxmlformats.org/officeDocument/2006/relationships/notesSlide" Target="../notesSlides/notesSlide1.xml"/><Relationship Id="rId9" Type="http://schemas.openxmlformats.org/officeDocument/2006/relationships/image" Target="../media/image4.png"/><Relationship Id="rId1" Type="http://schemas.openxmlformats.org/officeDocument/2006/relationships/tags" Target="../tags/tag7.xml"/><Relationship Id="rId2" Type="http://schemas.openxmlformats.org/officeDocument/2006/relationships/tags" Target="../tags/tag8.xml"/></Relationships>
</file>

<file path=ppt/slides/_rels/slide7.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slideLayout" Target="../slideLayouts/slideLayout23.xm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slideLayout" Target="../slideLayouts/slideLayout13.xml"/><Relationship Id="rId7" Type="http://schemas.openxmlformats.org/officeDocument/2006/relationships/image" Target="../media/image10.png"/><Relationship Id="rId1" Type="http://schemas.openxmlformats.org/officeDocument/2006/relationships/tags" Target="../tags/tag19.xml"/><Relationship Id="rId2" Type="http://schemas.openxmlformats.org/officeDocument/2006/relationships/tags" Target="../tags/tag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smtClean="0"/>
              <a:t/>
            </a:r>
            <a:br>
              <a:rPr lang="en-US" dirty="0" smtClean="0"/>
            </a:br>
            <a:r>
              <a:rPr lang="en-US" dirty="0" smtClean="0"/>
              <a:t>Second annual Pre-midterm championship</a:t>
            </a:r>
            <a:endParaRPr lang="en-US" dirty="0"/>
          </a:p>
        </p:txBody>
      </p:sp>
      <p:sp>
        <p:nvSpPr>
          <p:cNvPr id="3" name="Subtitle 2"/>
          <p:cNvSpPr>
            <a:spLocks noGrp="1"/>
          </p:cNvSpPr>
          <p:nvPr>
            <p:ph type="subTitle" idx="1"/>
          </p:nvPr>
        </p:nvSpPr>
        <p:spPr>
          <a:xfrm>
            <a:off x="1524000" y="4404048"/>
            <a:ext cx="9144000" cy="853751"/>
          </a:xfrm>
        </p:spPr>
        <p:txBody>
          <a:bodyPr/>
          <a:lstStyle/>
          <a:p>
            <a:r>
              <a:rPr lang="en-US" dirty="0"/>
              <a:t>Bee2038: Intermediate Microeconomics</a:t>
            </a:r>
          </a:p>
        </p:txBody>
      </p:sp>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0" y="1219199"/>
            <a:ext cx="12192000" cy="4339650"/>
          </a:xfrm>
          <a:prstGeom prst="rect">
            <a:avLst/>
          </a:prstGeom>
          <a:solidFill>
            <a:schemeClr val="tx2">
              <a:lumMod val="50000"/>
            </a:schemeClr>
          </a:solidFill>
        </p:spPr>
        <p:txBody>
          <a:bodyPr wrap="square" rtlCol="0">
            <a:spAutoFit/>
          </a:bodyPr>
          <a:lstStyle/>
          <a:p>
            <a:pPr algn="ctr"/>
            <a:r>
              <a:rPr lang="en-US" sz="13800" b="1" dirty="0" smtClean="0">
                <a:solidFill>
                  <a:srgbClr val="FF0000"/>
                </a:solidFill>
              </a:rPr>
              <a:t>Challenge question</a:t>
            </a:r>
            <a:endParaRPr lang="en-US" sz="13800" b="1" dirty="0">
              <a:solidFill>
                <a:srgbClr val="FF0000"/>
              </a:solidFill>
            </a:endParaRPr>
          </a:p>
        </p:txBody>
      </p:sp>
    </p:spTree>
    <p:extLst>
      <p:ext uri="{BB962C8B-B14F-4D97-AF65-F5344CB8AC3E}">
        <p14:creationId xmlns:p14="http://schemas.microsoft.com/office/powerpoint/2010/main" val="641370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ere It Is.wav"/>
                                        </p:tgtEl>
                                      </p:cMediaNode>
                                    </p:audio>
                                  </p:subTnLst>
                                </p:cTn>
                              </p:par>
                            </p:childTnLst>
                          </p:cTn>
                        </p:par>
                      </p:childTnLst>
                    </p:cTn>
                  </p:par>
                  <p:par>
                    <p:cTn id="9" fill="hold">
                      <p:stCondLst>
                        <p:cond delay="indefinite"/>
                      </p:stCondLst>
                      <p:childTnLst>
                        <p:par>
                          <p:cTn id="10" fill="hold">
                            <p:stCondLst>
                              <p:cond delay="0"/>
                            </p:stCondLst>
                            <p:childTnLst>
                              <p:par>
                                <p:cTn id="11" presetID="10" presetClass="emph" presetSubtype="0" fill="hold" grpId="2" nodeType="clickEffect">
                                  <p:stCondLst>
                                    <p:cond delay="0"/>
                                  </p:stCondLst>
                                  <p:childTnLst>
                                    <p:anim calcmode="discrete" valueType="str">
                                      <p:cBhvr override="childStyle">
                                        <p:cTn id="12"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0" nodeType="clickEffect">
                                  <p:stCondLst>
                                    <p:cond delay="0"/>
                                  </p:stCondLst>
                                  <p:childTnLst>
                                    <p:animEffect transition="out" filter="wheel(1)">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66560" y="2217420"/>
            <a:ext cx="5361940" cy="4526280"/>
          </a:xfrm>
          <a:prstGeom prst="rect">
            <a:avLst/>
          </a:prstGeom>
        </p:spPr>
      </p:pic>
      <p:sp>
        <p:nvSpPr>
          <p:cNvPr id="13313" name="TPQuestion" title="Question Text"/>
          <p:cNvSpPr>
            <a:spLocks noGrp="1"/>
          </p:cNvSpPr>
          <p:nvPr>
            <p:ph type="title"/>
          </p:nvPr>
        </p:nvSpPr>
        <p:spPr>
          <a:xfrm>
            <a:off x="591671" y="753034"/>
            <a:ext cx="10972800" cy="664603"/>
          </a:xfrm>
        </p:spPr>
        <p:txBody>
          <a:bodyPr/>
          <a:lstStyle/>
          <a:p>
            <a:r>
              <a:rPr lang="en-US" sz="2400" dirty="0" smtClean="0"/>
              <a:t>I </a:t>
            </a:r>
            <a:r>
              <a:rPr lang="en-US" sz="2400" dirty="0"/>
              <a:t>observe the prices and total quantities of coffee traded in a market from the years 1990-2010. </a:t>
            </a:r>
            <a:r>
              <a:rPr lang="en-US" sz="2400" dirty="0" smtClean="0"/>
              <a:t>I </a:t>
            </a:r>
            <a:r>
              <a:rPr lang="en-US" sz="2400" dirty="0"/>
              <a:t>plot a </a:t>
            </a:r>
            <a:r>
              <a:rPr lang="en-US" sz="2400" dirty="0" smtClean="0"/>
              <a:t>‘minimum distance’ line </a:t>
            </a:r>
            <a:r>
              <a:rPr lang="en-US" sz="2400" dirty="0"/>
              <a:t>through these points </a:t>
            </a:r>
            <a:r>
              <a:rPr lang="en-US" sz="2400" dirty="0" smtClean="0"/>
              <a:t> </a:t>
            </a:r>
            <a:br>
              <a:rPr lang="en-US" sz="2400" dirty="0" smtClean="0"/>
            </a:br>
            <a:r>
              <a:rPr lang="en-US" sz="2400" dirty="0" smtClean="0"/>
              <a:t> </a:t>
            </a:r>
            <a:r>
              <a:rPr lang="en-US" sz="2400" dirty="0"/>
              <a:t>This line </a:t>
            </a:r>
            <a:r>
              <a:rPr lang="en-US" sz="2400" dirty="0" smtClean="0"/>
              <a:t>is a reasonable estimate</a:t>
            </a:r>
            <a:r>
              <a:rPr lang="is-IS" sz="2400" dirty="0" smtClean="0"/>
              <a:t>… </a:t>
            </a:r>
            <a:r>
              <a:rPr lang="en-US" sz="2400" dirty="0" smtClean="0"/>
              <a:t>(choose </a:t>
            </a:r>
            <a:r>
              <a:rPr lang="en-US" sz="2400" dirty="0"/>
              <a:t>all that are correct):</a:t>
            </a:r>
            <a:br>
              <a:rPr lang="en-US" sz="2400" dirty="0"/>
            </a:br>
            <a:endParaRPr lang="en-US" altLang="en-US" sz="2400" dirty="0">
              <a:ea typeface="MS PGothic" charset="-128"/>
            </a:endParaRPr>
          </a:p>
        </p:txBody>
      </p:sp>
      <p:sp>
        <p:nvSpPr>
          <p:cNvPr id="13314" name="TPAnswers" title="Answer Text"/>
          <p:cNvSpPr>
            <a:spLocks noGrp="1"/>
          </p:cNvSpPr>
          <p:nvPr>
            <p:ph idx="1"/>
            <p:custDataLst>
              <p:tags r:id="rId3"/>
            </p:custDataLst>
          </p:nvPr>
        </p:nvSpPr>
        <p:spPr>
          <a:xfrm>
            <a:off x="591671" y="1714500"/>
            <a:ext cx="6508375" cy="4381500"/>
          </a:xfrm>
        </p:spPr>
        <p:txBody>
          <a:bodyPr>
            <a:noAutofit/>
          </a:bodyPr>
          <a:lstStyle/>
          <a:p>
            <a:pPr marL="514350" indent="-514350">
              <a:buFont typeface="Arial" charset="0"/>
              <a:buAutoNum type="alphaUcPeriod"/>
            </a:pPr>
            <a:r>
              <a:rPr lang="is-IS" sz="2200" dirty="0" smtClean="0"/>
              <a:t>…</a:t>
            </a:r>
            <a:r>
              <a:rPr lang="en-US" sz="2200" dirty="0" smtClean="0"/>
              <a:t>of </a:t>
            </a:r>
            <a:r>
              <a:rPr lang="en-US" sz="2200" dirty="0"/>
              <a:t>the supply curve </a:t>
            </a:r>
            <a:r>
              <a:rPr lang="en-US" sz="2200" dirty="0" smtClean="0"/>
              <a:t>even </a:t>
            </a:r>
            <a:r>
              <a:rPr lang="en-US" sz="2200" dirty="0"/>
              <a:t>if the supply and demand curve were both shifting during this </a:t>
            </a:r>
            <a:r>
              <a:rPr lang="en-US" sz="2200" dirty="0" smtClean="0"/>
              <a:t>period</a:t>
            </a:r>
          </a:p>
          <a:p>
            <a:pPr marL="514350" indent="-514350">
              <a:buFont typeface="Arial" charset="0"/>
              <a:buAutoNum type="alphaUcPeriod"/>
            </a:pPr>
            <a:r>
              <a:rPr lang="is-IS" sz="2200" dirty="0" smtClean="0"/>
              <a:t>…</a:t>
            </a:r>
            <a:r>
              <a:rPr lang="en-US" sz="2200" dirty="0" smtClean="0"/>
              <a:t>of </a:t>
            </a:r>
            <a:r>
              <a:rPr lang="en-US" sz="2200" dirty="0"/>
              <a:t>the demand curve </a:t>
            </a:r>
            <a:r>
              <a:rPr lang="en-US" sz="2200" dirty="0" smtClean="0"/>
              <a:t>even </a:t>
            </a:r>
            <a:r>
              <a:rPr lang="en-US" sz="2200" dirty="0"/>
              <a:t>if the supply and demand curve were both shifting during this </a:t>
            </a:r>
            <a:r>
              <a:rPr lang="en-US" sz="2200" dirty="0" smtClean="0"/>
              <a:t>period</a:t>
            </a:r>
          </a:p>
          <a:p>
            <a:pPr marL="514350" indent="-514350">
              <a:buFont typeface="Arial" charset="0"/>
              <a:buAutoNum type="alphaUcPeriod"/>
            </a:pPr>
            <a:r>
              <a:rPr lang="is-IS" sz="2200" dirty="0" smtClean="0"/>
              <a:t>…</a:t>
            </a:r>
            <a:r>
              <a:rPr lang="en-US" sz="2200" dirty="0" smtClean="0"/>
              <a:t>of </a:t>
            </a:r>
            <a:r>
              <a:rPr lang="en-US" sz="2200" dirty="0"/>
              <a:t>the supply curve for coffee if this represents a period in which the supply curve was constant and the demand curve was </a:t>
            </a:r>
            <a:r>
              <a:rPr lang="en-US" sz="2200" dirty="0" smtClean="0"/>
              <a:t>shifting</a:t>
            </a:r>
            <a:endParaRPr lang="en-US" sz="2200" dirty="0"/>
          </a:p>
          <a:p>
            <a:pPr marL="514350" indent="-514350">
              <a:buFont typeface="Arial" charset="0"/>
              <a:buAutoNum type="alphaUcPeriod"/>
            </a:pPr>
            <a:r>
              <a:rPr lang="is-IS" sz="2200" dirty="0" smtClean="0"/>
              <a:t>…</a:t>
            </a:r>
            <a:r>
              <a:rPr lang="en-US" sz="2200" dirty="0" smtClean="0"/>
              <a:t>of </a:t>
            </a:r>
            <a:r>
              <a:rPr lang="en-US" sz="2200" dirty="0"/>
              <a:t>the demand curve </a:t>
            </a:r>
            <a:r>
              <a:rPr lang="en-US" sz="2200" dirty="0" smtClean="0"/>
              <a:t>if </a:t>
            </a:r>
            <a:r>
              <a:rPr lang="en-US" sz="2200" dirty="0"/>
              <a:t>there is only a single </a:t>
            </a:r>
            <a:r>
              <a:rPr lang="en-US" sz="2200" dirty="0" smtClean="0"/>
              <a:t>coffee supplier, and </a:t>
            </a:r>
            <a:r>
              <a:rPr lang="en-US" sz="2200" dirty="0"/>
              <a:t>this firm </a:t>
            </a:r>
            <a:r>
              <a:rPr lang="en-US" sz="2200" dirty="0" smtClean="0"/>
              <a:t>randomly chose </a:t>
            </a:r>
            <a:r>
              <a:rPr lang="en-US" sz="2200" dirty="0"/>
              <a:t>prices each year, during a period in which the demand curve was </a:t>
            </a:r>
            <a:r>
              <a:rPr lang="en-US" sz="2200" dirty="0" smtClean="0"/>
              <a:t>constant</a:t>
            </a:r>
            <a:endParaRPr lang="en-US" altLang="en-US" sz="2200" dirty="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172061" y="3838956"/>
            <a:ext cx="5803456" cy="1072896"/>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2" hidden="1"/>
          <p:cNvSpPr/>
          <p:nvPr>
            <p:custDataLst>
              <p:tags r:id="rId5"/>
            </p:custDataLst>
          </p:nvPr>
        </p:nvSpPr>
        <p:spPr>
          <a:xfrm>
            <a:off x="1172061" y="4911852"/>
            <a:ext cx="5233353" cy="1408176"/>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PChart" title="Results Chart"/>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2050" name="TPQuestion" title="Question Text"/>
          <p:cNvSpPr>
            <a:spLocks noGrp="1"/>
          </p:cNvSpPr>
          <p:nvPr>
            <p:ph type="title"/>
          </p:nvPr>
        </p:nvSpPr>
        <p:spPr>
          <a:xfrm>
            <a:off x="609600" y="457201"/>
            <a:ext cx="10972800" cy="1143000"/>
          </a:xfrm>
        </p:spPr>
        <p:txBody>
          <a:bodyPr/>
          <a:lstStyle/>
          <a:p>
            <a:r>
              <a:rPr lang="en-US" altLang="en-US" sz="2800" dirty="0" smtClean="0">
                <a:ea typeface="MS PGothic" charset="-128"/>
              </a:rPr>
              <a:t>True or false: If people who attended university earn more than those who did not, this proves that university makes people more productive.</a:t>
            </a:r>
            <a:endParaRPr lang="en-US" altLang="en-US" sz="2800" dirty="0">
              <a:ea typeface="MS PGothic" charset="-128"/>
            </a:endParaRPr>
          </a:p>
        </p:txBody>
      </p:sp>
      <p:sp>
        <p:nvSpPr>
          <p:cNvPr id="2051" name="TPAnswers" title="Answer Text"/>
          <p:cNvSpPr>
            <a:spLocks noGrp="1"/>
          </p:cNvSpPr>
          <p:nvPr>
            <p:ph idx="1"/>
            <p:custDataLst>
              <p:tags r:id="rId3"/>
            </p:custDataLst>
          </p:nvPr>
        </p:nvSpPr>
        <p:spPr>
          <a:xfrm>
            <a:off x="1981200" y="1600201"/>
            <a:ext cx="4114800" cy="4525963"/>
          </a:xfrm>
        </p:spPr>
        <p:txBody>
          <a:bodyPr>
            <a:normAutofit/>
          </a:bodyPr>
          <a:lstStyle/>
          <a:p>
            <a:pPr marL="514350" indent="-514350">
              <a:buFont typeface="Arial" charset="0"/>
              <a:buAutoNum type="alphaUcPeriod"/>
            </a:pPr>
            <a:r>
              <a:rPr lang="en-US" altLang="en-US" smtClean="0">
                <a:ea typeface="MS PGothic" charset="-128"/>
              </a:rPr>
              <a:t>True</a:t>
            </a:r>
            <a:endParaRPr lang="en-US" altLang="en-US" dirty="0" smtClean="0">
              <a:ea typeface="MS PGothic" charset="-128"/>
            </a:endParaRPr>
          </a:p>
          <a:p>
            <a:pPr marL="514350" indent="-514350">
              <a:buFont typeface="Arial" charset="0"/>
              <a:buAutoNum type="alphaUcPeriod"/>
            </a:pPr>
            <a:r>
              <a:rPr lang="en-US" altLang="en-US" dirty="0" smtClean="0">
                <a:ea typeface="MS PGothic" charset="-128"/>
              </a:rPr>
              <a:t>False</a:t>
            </a:r>
            <a:endParaRPr lang="en-US" altLang="en-US" dirty="0">
              <a:ea typeface="MS PGothic" charset="-128"/>
            </a:endParaRPr>
          </a:p>
        </p:txBody>
      </p:sp>
      <p:sp>
        <p:nvSpPr>
          <p:cNvPr id="6"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2561590" y="2133601"/>
            <a:ext cx="851154" cy="585216"/>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a:xfrm>
            <a:off x="268941" y="274638"/>
            <a:ext cx="10796767" cy="1733456"/>
          </a:xfrm>
        </p:spPr>
        <p:txBody>
          <a:bodyPr/>
          <a:lstStyle/>
          <a:p>
            <a:r>
              <a:rPr lang="en-US" sz="2400" dirty="0"/>
              <a:t>Gasoline sells for </a:t>
            </a:r>
            <a:r>
              <a:rPr lang="en-US" sz="2400" dirty="0" smtClean="0"/>
              <a:t>£4.00 </a:t>
            </a:r>
            <a:r>
              <a:rPr lang="en-US" sz="2400" dirty="0"/>
              <a:t>per gallon this year, and it sold for </a:t>
            </a:r>
            <a:r>
              <a:rPr lang="en-US" sz="2400" dirty="0" smtClean="0"/>
              <a:t>£3.00 </a:t>
            </a:r>
            <a:r>
              <a:rPr lang="en-US" sz="2400" dirty="0"/>
              <a:t>per gallon last year. But consumers bought more gasoline this year than they did last year. Does this contradict the economic theory that people tend to buy less when the price rises? Choose the </a:t>
            </a:r>
            <a:r>
              <a:rPr lang="en-US" sz="2400" dirty="0" smtClean="0"/>
              <a:t>(one) most </a:t>
            </a:r>
            <a:r>
              <a:rPr lang="en-US" sz="2400" dirty="0"/>
              <a:t>correct response below:</a:t>
            </a:r>
            <a:br>
              <a:rPr lang="en-US" sz="2400" dirty="0"/>
            </a:br>
            <a:endParaRPr lang="en-US" altLang="en-US" sz="2400" dirty="0">
              <a:ea typeface="MS PGothic" charset="-128"/>
            </a:endParaRPr>
          </a:p>
        </p:txBody>
      </p:sp>
      <p:sp>
        <p:nvSpPr>
          <p:cNvPr id="13314" name="TPAnswers" title="Answer Text"/>
          <p:cNvSpPr>
            <a:spLocks noGrp="1"/>
          </p:cNvSpPr>
          <p:nvPr>
            <p:ph idx="1"/>
            <p:custDataLst>
              <p:tags r:id="rId3"/>
            </p:custDataLst>
          </p:nvPr>
        </p:nvSpPr>
        <p:spPr>
          <a:xfrm>
            <a:off x="475129" y="2186361"/>
            <a:ext cx="5961529" cy="4525963"/>
          </a:xfrm>
        </p:spPr>
        <p:txBody>
          <a:bodyPr>
            <a:noAutofit/>
          </a:bodyPr>
          <a:lstStyle/>
          <a:p>
            <a:pPr marL="514350" indent="-514350">
              <a:buFont typeface="Arial" charset="0"/>
              <a:buAutoNum type="alphaUcPeriod"/>
            </a:pPr>
            <a:r>
              <a:rPr lang="en-US" altLang="en-US" sz="2400" dirty="0" smtClean="0">
                <a:ea typeface="MS PGothic" charset="-128"/>
              </a:rPr>
              <a:t>Yes; this violates the ‘iron law of demand’</a:t>
            </a:r>
          </a:p>
          <a:p>
            <a:pPr marL="514350" indent="-514350">
              <a:buFont typeface="Arial" charset="0"/>
              <a:buAutoNum type="alphaUcPeriod"/>
            </a:pPr>
            <a:r>
              <a:rPr lang="en-US" altLang="en-US" sz="2400" dirty="0">
                <a:ea typeface="MS PGothic" charset="-128"/>
              </a:rPr>
              <a:t>No, because this theory </a:t>
            </a:r>
            <a:r>
              <a:rPr lang="en-US" altLang="en-US" sz="2400" dirty="0" smtClean="0">
                <a:ea typeface="MS PGothic" charset="-128"/>
              </a:rPr>
              <a:t>is not testable</a:t>
            </a:r>
          </a:p>
          <a:p>
            <a:pPr marL="514350" indent="-514350">
              <a:buFont typeface="Arial" charset="0"/>
              <a:buAutoNum type="alphaUcPeriod"/>
            </a:pPr>
            <a:r>
              <a:rPr lang="en-US" altLang="en-US" sz="2400" dirty="0">
                <a:ea typeface="MS PGothic" charset="-128"/>
              </a:rPr>
              <a:t>No, because </a:t>
            </a:r>
            <a:r>
              <a:rPr lang="en-US" altLang="en-US" sz="2400" dirty="0" smtClean="0">
                <a:ea typeface="MS PGothic" charset="-128"/>
              </a:rPr>
              <a:t>‘all other things’ </a:t>
            </a:r>
            <a:r>
              <a:rPr lang="en-US" altLang="en-US" sz="2400" dirty="0">
                <a:ea typeface="MS PGothic" charset="-128"/>
              </a:rPr>
              <a:t>may not be equal from year to </a:t>
            </a:r>
            <a:r>
              <a:rPr lang="en-US" altLang="en-US" sz="2400" dirty="0" smtClean="0">
                <a:ea typeface="MS PGothic" charset="-128"/>
              </a:rPr>
              <a:t>year</a:t>
            </a:r>
          </a:p>
          <a:p>
            <a:pPr marL="514350" indent="-514350">
              <a:buFont typeface="Arial" charset="0"/>
              <a:buAutoNum type="alphaUcPeriod"/>
            </a:pPr>
            <a:r>
              <a:rPr lang="en-US" altLang="en-US" sz="2400" dirty="0">
                <a:ea typeface="MS PGothic" charset="-128"/>
              </a:rPr>
              <a:t>Yes, because this is empirical evidence </a:t>
            </a:r>
            <a:endParaRPr lang="en-US" altLang="en-US" sz="2400" dirty="0" smtClean="0">
              <a:ea typeface="MS PGothic" charset="-128"/>
            </a:endParaRPr>
          </a:p>
          <a:p>
            <a:pPr marL="514350" indent="-514350">
              <a:buFont typeface="Arial" charset="0"/>
              <a:buAutoNum type="alphaUcPeriod"/>
            </a:pPr>
            <a:r>
              <a:rPr lang="en-US" altLang="en-US" sz="2400" dirty="0">
                <a:ea typeface="MS PGothic" charset="-128"/>
              </a:rPr>
              <a:t>No, because </a:t>
            </a:r>
            <a:r>
              <a:rPr lang="en-US" altLang="en-US" sz="2400" dirty="0" smtClean="0">
                <a:ea typeface="MS PGothic" charset="-128"/>
              </a:rPr>
              <a:t>‘quantity demand’ </a:t>
            </a:r>
            <a:r>
              <a:rPr lang="en-US" altLang="en-US" sz="2400" dirty="0">
                <a:ea typeface="MS PGothic" charset="-128"/>
              </a:rPr>
              <a:t>cannot be </a:t>
            </a:r>
            <a:r>
              <a:rPr lang="en-US" altLang="en-US" sz="2400" dirty="0" smtClean="0">
                <a:ea typeface="MS PGothic" charset="-128"/>
              </a:rPr>
              <a:t>compared from year to year.</a:t>
            </a: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I1" title="Correct Answer Indicator"/>
          <p:cNvSpPr/>
          <p:nvPr>
            <p:custDataLst>
              <p:tags r:id="rId4"/>
            </p:custDataLst>
          </p:nvPr>
        </p:nvSpPr>
        <p:spPr>
          <a:xfrm>
            <a:off x="241449" y="2695208"/>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I2" title="Correct Answer Indicator"/>
          <p:cNvSpPr/>
          <p:nvPr>
            <p:custDataLst>
              <p:tags r:id="rId5"/>
            </p:custDataLst>
          </p:nvPr>
        </p:nvSpPr>
        <p:spPr>
          <a:xfrm>
            <a:off x="241449" y="3134120"/>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TPCountdown" title="Countdown Timer"/>
          <p:cNvGrpSpPr/>
          <p:nvPr>
            <p:custDataLst>
              <p:tags r:id="rId6"/>
            </p:custDataLst>
          </p:nvPr>
        </p:nvGrpSpPr>
        <p:grpSpPr>
          <a:xfrm>
            <a:off x="10795000" y="6096000"/>
            <a:ext cx="1270000" cy="635000"/>
            <a:chOff x="7683500" y="5842000"/>
            <a:chExt cx="1270000" cy="635000"/>
          </a:xfrm>
        </p:grpSpPr>
        <p:sp>
          <p:nvSpPr>
            <p:cNvPr id="18"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smtClean="0">
                  <a:solidFill>
                    <a:srgbClr val="FF0000"/>
                  </a:solidFill>
                  <a:latin typeface="Tahoma" charset="0"/>
                </a:rPr>
                <a:t>:90</a:t>
              </a:r>
              <a:endParaRPr lang="en-US" b="1">
                <a:solidFill>
                  <a:srgbClr val="FF0000"/>
                </a:solidFill>
                <a:latin typeface="Tahoma" charset="0"/>
              </a:endParaRPr>
            </a:p>
          </p:txBody>
        </p:sp>
        <p:cxnSp>
          <p:nvCxnSpPr>
            <p:cNvPr id="20"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83917" y="1600200"/>
            <a:ext cx="4572000" cy="5143500"/>
          </a:xfrm>
          <a:prstGeom prst="rect">
            <a:avLst/>
          </a:prstGeom>
        </p:spPr>
      </p:pic>
      <p:sp>
        <p:nvSpPr>
          <p:cNvPr id="13313" name="TPQuestion" title="Question Text"/>
          <p:cNvSpPr>
            <a:spLocks noGrp="1"/>
          </p:cNvSpPr>
          <p:nvPr>
            <p:ph type="title"/>
          </p:nvPr>
        </p:nvSpPr>
        <p:spPr>
          <a:xfrm>
            <a:off x="1284051" y="0"/>
            <a:ext cx="10298349" cy="744539"/>
          </a:xfrm>
        </p:spPr>
        <p:txBody>
          <a:bodyPr/>
          <a:lstStyle/>
          <a:p>
            <a:r>
              <a:rPr lang="en-US" altLang="en-US" sz="2000" dirty="0" smtClean="0">
                <a:ea typeface="MS PGothic" charset="-128"/>
              </a:rPr>
              <a:t>In the diagram below, good 1 (horizontal axis) is, in this range (choose all are correct)</a:t>
            </a:r>
            <a:endParaRPr lang="en-US" altLang="en-US" sz="2000" dirty="0">
              <a:ea typeface="MS PGothic" charset="-128"/>
            </a:endParaRPr>
          </a:p>
        </p:txBody>
      </p:sp>
      <p:sp>
        <p:nvSpPr>
          <p:cNvPr id="13314" name="TPAnswers" title="Answer Text"/>
          <p:cNvSpPr>
            <a:spLocks noGrp="1"/>
          </p:cNvSpPr>
          <p:nvPr>
            <p:ph idx="1"/>
            <p:custDataLst>
              <p:tags r:id="rId3"/>
            </p:custDataLst>
          </p:nvPr>
        </p:nvSpPr>
        <p:spPr>
          <a:xfrm>
            <a:off x="663576" y="4978400"/>
            <a:ext cx="7118552" cy="1701800"/>
          </a:xfrm>
        </p:spPr>
        <p:txBody>
          <a:bodyPr>
            <a:normAutofit fontScale="55000" lnSpcReduction="20000"/>
          </a:bodyPr>
          <a:lstStyle/>
          <a:p>
            <a:pPr marL="514350" indent="-514350">
              <a:spcBef>
                <a:spcPts val="769"/>
              </a:spcBef>
              <a:buFont typeface="Arial" charset="0"/>
              <a:buAutoNum type="alphaUcPeriod"/>
            </a:pPr>
            <a:r>
              <a:rPr lang="en-US" altLang="en-US" dirty="0" smtClean="0">
                <a:ea typeface="MS PGothic" charset="-128"/>
              </a:rPr>
              <a:t>Good 1 is Normal</a:t>
            </a:r>
          </a:p>
          <a:p>
            <a:pPr marL="514350" indent="-514350">
              <a:spcBef>
                <a:spcPts val="769"/>
              </a:spcBef>
              <a:buFont typeface="Arial" charset="0"/>
              <a:buAutoNum type="alphaUcPeriod"/>
            </a:pPr>
            <a:r>
              <a:rPr lang="en-US" altLang="en-US" dirty="0" smtClean="0">
                <a:ea typeface="MS PGothic" charset="-128"/>
              </a:rPr>
              <a:t>Good 1 is Inferior</a:t>
            </a:r>
          </a:p>
          <a:p>
            <a:pPr marL="514350" indent="-514350">
              <a:spcBef>
                <a:spcPts val="769"/>
              </a:spcBef>
              <a:buFont typeface="Arial" charset="0"/>
              <a:buAutoNum type="alphaUcPeriod"/>
            </a:pPr>
            <a:r>
              <a:rPr lang="en-US" altLang="en-US" dirty="0" smtClean="0">
                <a:ea typeface="MS PGothic" charset="-128"/>
              </a:rPr>
              <a:t>Good 1 </a:t>
            </a:r>
            <a:r>
              <a:rPr lang="en-US" altLang="en-US" dirty="0" err="1" smtClean="0">
                <a:ea typeface="MS PGothic" charset="-128"/>
              </a:rPr>
              <a:t>Giffen</a:t>
            </a:r>
            <a:endParaRPr lang="en-US" altLang="en-US" dirty="0" smtClean="0">
              <a:ea typeface="MS PGothic" charset="-128"/>
            </a:endParaRPr>
          </a:p>
          <a:p>
            <a:pPr marL="514350" indent="-514350">
              <a:spcBef>
                <a:spcPts val="769"/>
              </a:spcBef>
              <a:buFont typeface="Arial" charset="0"/>
              <a:buAutoNum type="alphaUcPeriod"/>
            </a:pPr>
            <a:r>
              <a:rPr lang="en-US" altLang="en-US" dirty="0" smtClean="0">
                <a:ea typeface="MS PGothic" charset="-128"/>
              </a:rPr>
              <a:t>Good 2 is a (gross) complement for good 1</a:t>
            </a:r>
          </a:p>
          <a:p>
            <a:pPr marL="514350" indent="-514350">
              <a:spcBef>
                <a:spcPts val="769"/>
              </a:spcBef>
              <a:buFont typeface="Arial" charset="0"/>
              <a:buAutoNum type="alphaUcPeriod"/>
            </a:pPr>
            <a:r>
              <a:rPr lang="en-US" altLang="en-US" dirty="0" smtClean="0">
                <a:ea typeface="MS PGothic" charset="-128"/>
              </a:rPr>
              <a:t>Good 2 is a (gross) substitute for good 1</a:t>
            </a:r>
          </a:p>
          <a:p>
            <a:pPr marL="514350" indent="-514350">
              <a:spcBef>
                <a:spcPts val="769"/>
              </a:spcBef>
              <a:buFont typeface="Arial" charset="0"/>
              <a:buAutoNum type="alphaUcPeriod"/>
            </a:pPr>
            <a:endParaRPr lang="en-US" altLang="en-US" dirty="0">
              <a:ea typeface="MS PGothic" charset="-128"/>
            </a:endParaRPr>
          </a:p>
        </p:txBody>
      </p:sp>
      <p:pic>
        <p:nvPicPr>
          <p:cNvPr id="7" name="Picture 6"/>
          <p:cNvPicPr>
            <a:picLocks noChangeAspect="1"/>
          </p:cNvPicPr>
          <p:nvPr/>
        </p:nvPicPr>
        <p:blipFill>
          <a:blip r:embed="rId9"/>
          <a:stretch>
            <a:fillRect/>
          </a:stretch>
        </p:blipFill>
        <p:spPr>
          <a:xfrm>
            <a:off x="663576" y="575206"/>
            <a:ext cx="7286624" cy="4153194"/>
          </a:xfrm>
          <a:prstGeom prst="rect">
            <a:avLst/>
          </a:prstGeom>
        </p:spPr>
      </p:pic>
      <p:sp>
        <p:nvSpPr>
          <p:cNvPr id="14" name="CAI1" title="Correct Answer Indicator"/>
          <p:cNvSpPr/>
          <p:nvPr>
            <p:custDataLst>
              <p:tags r:id="rId4"/>
            </p:custDataLst>
          </p:nvPr>
        </p:nvSpPr>
        <p:spPr>
          <a:xfrm>
            <a:off x="521336" y="5083387"/>
            <a:ext cx="177800" cy="1778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I2" title="Correct Answer Indicator"/>
          <p:cNvSpPr/>
          <p:nvPr>
            <p:custDataLst>
              <p:tags r:id="rId5"/>
            </p:custDataLst>
          </p:nvPr>
        </p:nvSpPr>
        <p:spPr>
          <a:xfrm>
            <a:off x="521336" y="5944955"/>
            <a:ext cx="177800" cy="1778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TPCountdown" title="Countdown Timer"/>
          <p:cNvGrpSpPr/>
          <p:nvPr>
            <p:custDataLst>
              <p:tags r:id="rId6"/>
            </p:custDataLst>
          </p:nvPr>
        </p:nvGrpSpPr>
        <p:grpSpPr>
          <a:xfrm>
            <a:off x="10795000" y="6096000"/>
            <a:ext cx="1270000" cy="635000"/>
            <a:chOff x="7683500" y="5842000"/>
            <a:chExt cx="1270000" cy="635000"/>
          </a:xfrm>
        </p:grpSpPr>
        <p:sp>
          <p:nvSpPr>
            <p:cNvPr id="2"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dirty="0" smtClean="0">
                  <a:solidFill>
                    <a:srgbClr val="FF0000"/>
                  </a:solidFill>
                  <a:latin typeface="Tahoma" charset="0"/>
                </a:rPr>
                <a:t>1:20</a:t>
              </a:r>
              <a:endParaRPr lang="en-US" b="1" dirty="0">
                <a:solidFill>
                  <a:srgbClr val="FF0000"/>
                </a:solidFill>
                <a:latin typeface="Tahoma" charset="0"/>
              </a:endParaRPr>
            </a:p>
          </p:txBody>
        </p:sp>
        <p:cxnSp>
          <p:nvCxnSpPr>
            <p:cNvPr id="4"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extBox 3"/>
          <p:cNvSpPr txBox="1"/>
          <p:nvPr/>
        </p:nvSpPr>
        <p:spPr>
          <a:xfrm>
            <a:off x="609599" y="844062"/>
            <a:ext cx="10105293" cy="4339650"/>
          </a:xfrm>
          <a:prstGeom prst="rect">
            <a:avLst/>
          </a:prstGeom>
          <a:solidFill>
            <a:schemeClr val="tx2">
              <a:lumMod val="50000"/>
            </a:schemeClr>
          </a:solidFill>
        </p:spPr>
        <p:txBody>
          <a:bodyPr wrap="square" rtlCol="0">
            <a:spAutoFit/>
          </a:bodyPr>
          <a:lstStyle/>
          <a:p>
            <a:pPr algn="ctr"/>
            <a:r>
              <a:rPr lang="en-US" sz="13800" b="1" dirty="0" smtClean="0">
                <a:solidFill>
                  <a:srgbClr val="FF0000"/>
                </a:solidFill>
              </a:rPr>
              <a:t>Challenge question</a:t>
            </a:r>
            <a:endParaRPr lang="en-US" sz="13800" b="1" dirty="0">
              <a:solidFill>
                <a:srgbClr val="FF0000"/>
              </a:solidFill>
            </a:endParaRPr>
          </a:p>
        </p:txBody>
      </p:sp>
    </p:spTree>
    <p:extLst>
      <p:ext uri="{BB962C8B-B14F-4D97-AF65-F5344CB8AC3E}">
        <p14:creationId xmlns:p14="http://schemas.microsoft.com/office/powerpoint/2010/main" val="188567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ere It Is.wav"/>
                                        </p:tgtEl>
                                      </p:cMediaNode>
                                    </p:audio>
                                  </p:subTnLst>
                                </p:cTn>
                              </p:par>
                            </p:childTnLst>
                          </p:cTn>
                        </p:par>
                      </p:childTnLst>
                    </p:cTn>
                  </p:par>
                  <p:par>
                    <p:cTn id="9" fill="hold">
                      <p:stCondLst>
                        <p:cond delay="indefinite"/>
                      </p:stCondLst>
                      <p:childTnLst>
                        <p:par>
                          <p:cTn id="10" fill="hold">
                            <p:stCondLst>
                              <p:cond delay="0"/>
                            </p:stCondLst>
                            <p:childTnLst>
                              <p:par>
                                <p:cTn id="11" presetID="10" presetClass="emph" presetSubtype="0" fill="hold" grpId="2" nodeType="clickEffect">
                                  <p:stCondLst>
                                    <p:cond delay="0"/>
                                  </p:stCondLst>
                                  <p:childTnLst>
                                    <p:anim calcmode="discrete" valueType="str">
                                      <p:cBhvr override="childStyle">
                                        <p:cTn id="12"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0" nodeType="clickEffect">
                                  <p:stCondLst>
                                    <p:cond delay="0"/>
                                  </p:stCondLst>
                                  <p:childTnLst>
                                    <p:animEffect transition="out" filter="wheel(1)">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PChart" title="Results Chart"/>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906994" y="2186361"/>
            <a:ext cx="6096000" cy="5143500"/>
          </a:xfrm>
          <a:prstGeom prst="rect">
            <a:avLst/>
          </a:prstGeom>
        </p:spPr>
      </p:pic>
      <p:sp>
        <p:nvSpPr>
          <p:cNvPr id="13313" name="TPQuestion" title="Question Text"/>
          <p:cNvSpPr>
            <a:spLocks noGrp="1"/>
          </p:cNvSpPr>
          <p:nvPr>
            <p:ph type="title"/>
          </p:nvPr>
        </p:nvSpPr>
        <p:spPr>
          <a:xfrm>
            <a:off x="268941" y="274638"/>
            <a:ext cx="10796767" cy="1733456"/>
          </a:xfrm>
        </p:spPr>
        <p:txBody>
          <a:bodyPr/>
          <a:lstStyle/>
          <a:p>
            <a:r>
              <a:rPr lang="en-US" altLang="en-US" sz="2800" i="1" dirty="0" smtClean="0">
                <a:ea typeface="MS PGothic" charset="-128"/>
              </a:rPr>
              <a:t>(Choose all that are correct) </a:t>
            </a:r>
            <a:r>
              <a:rPr lang="en-US" altLang="en-US" sz="2800" dirty="0" smtClean="0">
                <a:ea typeface="MS PGothic" charset="-128"/>
              </a:rPr>
              <a:t/>
            </a:r>
            <a:br>
              <a:rPr lang="en-US" altLang="en-US" sz="2800" dirty="0" smtClean="0">
                <a:ea typeface="MS PGothic" charset="-128"/>
              </a:rPr>
            </a:br>
            <a:r>
              <a:rPr lang="en-US" altLang="en-US" sz="2800" dirty="0" smtClean="0">
                <a:ea typeface="MS PGothic" charset="-128"/>
              </a:rPr>
              <a:t>If </a:t>
            </a:r>
            <a:r>
              <a:rPr lang="en-US" altLang="en-US" sz="2800" dirty="0">
                <a:ea typeface="MS PGothic" charset="-128"/>
              </a:rPr>
              <a:t>market demand for a good </a:t>
            </a:r>
            <a:r>
              <a:rPr lang="en-US" altLang="en-US" sz="2800" dirty="0" smtClean="0">
                <a:ea typeface="MS PGothic" charset="-128"/>
              </a:rPr>
              <a:t>is </a:t>
            </a:r>
            <a:r>
              <a:rPr lang="en-US" altLang="en-US" sz="2800" b="1" dirty="0" smtClean="0">
                <a:ea typeface="MS PGothic" charset="-128"/>
              </a:rPr>
              <a:t>price-elastic</a:t>
            </a:r>
            <a:r>
              <a:rPr lang="en-US" altLang="en-US" sz="2800" dirty="0" smtClean="0">
                <a:ea typeface="MS PGothic" charset="-128"/>
              </a:rPr>
              <a:t> </a:t>
            </a:r>
            <a:r>
              <a:rPr lang="en-US" altLang="en-US" sz="2800" dirty="0">
                <a:ea typeface="MS PGothic" charset="-128"/>
              </a:rPr>
              <a:t>at current prices, </a:t>
            </a:r>
            <a:r>
              <a:rPr lang="en-US" altLang="en-US" sz="2800" dirty="0" smtClean="0">
                <a:ea typeface="MS PGothic" charset="-128"/>
              </a:rPr>
              <a:t/>
            </a:r>
            <a:br>
              <a:rPr lang="en-US" altLang="en-US" sz="2800" dirty="0" smtClean="0">
                <a:ea typeface="MS PGothic" charset="-128"/>
              </a:rPr>
            </a:br>
            <a:r>
              <a:rPr lang="en-US" altLang="en-US" sz="2800" dirty="0" smtClean="0">
                <a:ea typeface="MS PGothic" charset="-128"/>
              </a:rPr>
              <a:t>a </a:t>
            </a:r>
            <a:r>
              <a:rPr lang="en-US" altLang="en-US" sz="2800" i="1" u="sng" dirty="0" smtClean="0">
                <a:ea typeface="MS PGothic" charset="-128"/>
              </a:rPr>
              <a:t>reduction</a:t>
            </a:r>
            <a:r>
              <a:rPr lang="en-US" altLang="en-US" sz="2800" dirty="0" smtClean="0">
                <a:ea typeface="MS PGothic" charset="-128"/>
              </a:rPr>
              <a:t> in the variable cost of production for all firms, </a:t>
            </a:r>
            <a:br>
              <a:rPr lang="en-US" altLang="en-US" sz="2800" dirty="0" smtClean="0">
                <a:ea typeface="MS PGothic" charset="-128"/>
              </a:rPr>
            </a:br>
            <a:r>
              <a:rPr lang="en-US" altLang="en-US" sz="2800" dirty="0" smtClean="0">
                <a:ea typeface="MS PGothic" charset="-128"/>
              </a:rPr>
              <a:t>under perfect competition, in the short run, will cause</a:t>
            </a:r>
            <a:r>
              <a:rPr lang="mr-IN" altLang="en-US" sz="2800" dirty="0" smtClean="0">
                <a:ea typeface="MS PGothic" charset="-128"/>
              </a:rPr>
              <a:t>…</a:t>
            </a:r>
            <a:endParaRPr lang="en-US" altLang="en-US" sz="2800" dirty="0">
              <a:ea typeface="MS PGothic" charset="-128"/>
            </a:endParaRPr>
          </a:p>
        </p:txBody>
      </p:sp>
      <p:sp>
        <p:nvSpPr>
          <p:cNvPr id="13314" name="TPAnswers" title="Answer Text"/>
          <p:cNvSpPr>
            <a:spLocks noGrp="1"/>
          </p:cNvSpPr>
          <p:nvPr>
            <p:ph idx="1"/>
            <p:custDataLst>
              <p:tags r:id="rId3"/>
            </p:custDataLst>
          </p:nvPr>
        </p:nvSpPr>
        <p:spPr>
          <a:xfrm>
            <a:off x="475129" y="3048000"/>
            <a:ext cx="5961529" cy="3664324"/>
          </a:xfrm>
        </p:spPr>
        <p:txBody>
          <a:bodyPr>
            <a:noAutofit/>
          </a:bodyPr>
          <a:lstStyle/>
          <a:p>
            <a:pPr marL="514350" indent="-514350">
              <a:buFont typeface="Arial" charset="0"/>
              <a:buAutoNum type="alphaUcPeriod"/>
            </a:pPr>
            <a:r>
              <a:rPr lang="en-US" altLang="en-US" sz="2400" dirty="0" smtClean="0">
                <a:ea typeface="MS PGothic" charset="-128"/>
              </a:rPr>
              <a:t>The </a:t>
            </a:r>
            <a:r>
              <a:rPr lang="en-US" altLang="en-US" sz="2400" dirty="0">
                <a:ea typeface="MS PGothic" charset="-128"/>
              </a:rPr>
              <a:t>price of this good to </a:t>
            </a:r>
            <a:r>
              <a:rPr lang="en-US" altLang="en-US" sz="2400" dirty="0" smtClean="0">
                <a:ea typeface="MS PGothic" charset="-128"/>
              </a:rPr>
              <a:t>fall</a:t>
            </a:r>
          </a:p>
          <a:p>
            <a:pPr marL="514350" indent="-514350">
              <a:buFont typeface="Arial" charset="0"/>
              <a:buAutoNum type="alphaUcPeriod"/>
            </a:pPr>
            <a:r>
              <a:rPr lang="en-US" altLang="en-US" sz="2400" dirty="0">
                <a:ea typeface="MS PGothic" charset="-128"/>
              </a:rPr>
              <a:t>The price of this good to </a:t>
            </a:r>
            <a:r>
              <a:rPr lang="en-US" altLang="en-US" sz="2400" dirty="0" smtClean="0">
                <a:ea typeface="MS PGothic" charset="-128"/>
              </a:rPr>
              <a:t>rise</a:t>
            </a:r>
            <a:endParaRPr lang="en-US" altLang="en-US" sz="2400" dirty="0">
              <a:ea typeface="MS PGothic" charset="-128"/>
            </a:endParaRPr>
          </a:p>
          <a:p>
            <a:pPr marL="514350" indent="-514350">
              <a:buFont typeface="Arial" charset="0"/>
              <a:buAutoNum type="alphaUcPeriod"/>
            </a:pPr>
            <a:r>
              <a:rPr lang="en-US" altLang="en-US" sz="2400" dirty="0" smtClean="0">
                <a:ea typeface="MS PGothic" charset="-128"/>
              </a:rPr>
              <a:t>Expenditure on this good to rise</a:t>
            </a:r>
          </a:p>
          <a:p>
            <a:pPr marL="514350" indent="-514350">
              <a:buFont typeface="Arial" charset="0"/>
              <a:buAutoNum type="alphaUcPeriod"/>
            </a:pPr>
            <a:r>
              <a:rPr lang="en-US" altLang="en-US" sz="2400" dirty="0" smtClean="0">
                <a:ea typeface="MS PGothic" charset="-128"/>
              </a:rPr>
              <a:t>Expenditure on this good to fall</a:t>
            </a:r>
          </a:p>
          <a:p>
            <a:pPr marL="514350" indent="-514350">
              <a:buFont typeface="Arial" charset="0"/>
              <a:buAutoNum type="alphaUcPeriod"/>
            </a:pPr>
            <a:r>
              <a:rPr lang="en-US" altLang="en-US" sz="2400" smtClean="0">
                <a:ea typeface="MS PGothic" charset="-128"/>
              </a:rPr>
              <a:t>Consumer surplus to fall</a:t>
            </a:r>
          </a:p>
          <a:p>
            <a:pPr marL="514350" indent="-514350">
              <a:buFont typeface="Arial" charset="0"/>
              <a:buAutoNum type="alphaUcPeriod"/>
            </a:pPr>
            <a:endParaRPr lang="en-US" altLang="en-US" sz="2400" dirty="0" smtClean="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1" title="Correct Answer Indicator"/>
          <p:cNvSpPr/>
          <p:nvPr>
            <p:custDataLst>
              <p:tags r:id="rId4"/>
            </p:custDataLst>
          </p:nvPr>
        </p:nvSpPr>
        <p:spPr>
          <a:xfrm>
            <a:off x="241449" y="3191087"/>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2" title="Correct Answer Indicator"/>
          <p:cNvSpPr/>
          <p:nvPr>
            <p:custDataLst>
              <p:tags r:id="rId5"/>
            </p:custDataLst>
          </p:nvPr>
        </p:nvSpPr>
        <p:spPr>
          <a:xfrm>
            <a:off x="241449" y="3995758"/>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TPCountdown" title="Countdown Timer"/>
          <p:cNvGrpSpPr/>
          <p:nvPr>
            <p:custDataLst>
              <p:tags r:id="rId6"/>
            </p:custDataLst>
          </p:nvPr>
        </p:nvGrpSpPr>
        <p:grpSpPr>
          <a:xfrm>
            <a:off x="11226800" y="6096000"/>
            <a:ext cx="838200" cy="635000"/>
            <a:chOff x="8318500" y="6032500"/>
            <a:chExt cx="838200" cy="635000"/>
          </a:xfrm>
        </p:grpSpPr>
        <p:sp>
          <p:nvSpPr>
            <p:cNvPr id="15" name="CountdownShape"/>
            <p:cNvSpPr/>
            <p:nvPr/>
          </p:nvSpPr>
          <p:spPr>
            <a:xfrm>
              <a:off x="8318500" y="6032500"/>
              <a:ext cx="838200" cy="609600"/>
            </a:xfrm>
            <a:prstGeom prst="ellipse">
              <a:avLst/>
            </a:prstGeom>
            <a:gradFill flip="none" rotWithShape="1">
              <a:gsLst>
                <a:gs pos="0">
                  <a:schemeClr val="accent2"/>
                </a:gs>
                <a:gs pos="100000">
                  <a:srgbClr val="FFFFFF"/>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untdownText"/>
            <p:cNvSpPr txBox="1"/>
            <p:nvPr/>
          </p:nvSpPr>
          <p:spPr>
            <a:xfrm>
              <a:off x="8318500" y="6032500"/>
              <a:ext cx="838200" cy="635000"/>
            </a:xfrm>
            <a:prstGeom prst="rect">
              <a:avLst/>
            </a:prstGeom>
            <a:noFill/>
          </p:spPr>
          <p:txBody>
            <a:bodyPr vert="horz" rtlCol="0" anchor="ctr" anchorCtr="1">
              <a:noAutofit/>
            </a:bodyPr>
            <a:lstStyle/>
            <a:p>
              <a:pPr algn="r"/>
              <a:r>
                <a:rPr lang="en-US" sz="2400" b="1" smtClean="0">
                  <a:latin typeface="Tahoma" charset="0"/>
                </a:rPr>
                <a:t>70</a:t>
              </a:r>
              <a:endParaRPr lang="en-US" sz="2400" b="1">
                <a:latin typeface="Tahoma" charset="0"/>
              </a:endParaRPr>
            </a:p>
          </p:txBody>
        </p:sp>
      </p:grpSp>
    </p:spTree>
    <p:custDataLst>
      <p:tags r:id="rId1"/>
    </p:custDataLst>
    <p:extLst>
      <p:ext uri="{BB962C8B-B14F-4D97-AF65-F5344CB8AC3E}">
        <p14:creationId xmlns:p14="http://schemas.microsoft.com/office/powerpoint/2010/main" val="1948510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extBox 3"/>
          <p:cNvSpPr txBox="1"/>
          <p:nvPr/>
        </p:nvSpPr>
        <p:spPr>
          <a:xfrm>
            <a:off x="609599" y="844062"/>
            <a:ext cx="10105293" cy="4339650"/>
          </a:xfrm>
          <a:prstGeom prst="rect">
            <a:avLst/>
          </a:prstGeom>
          <a:solidFill>
            <a:schemeClr val="tx2">
              <a:lumMod val="50000"/>
            </a:schemeClr>
          </a:solidFill>
        </p:spPr>
        <p:txBody>
          <a:bodyPr wrap="square" rtlCol="0">
            <a:spAutoFit/>
          </a:bodyPr>
          <a:lstStyle/>
          <a:p>
            <a:pPr algn="ctr"/>
            <a:r>
              <a:rPr lang="en-US" sz="13800" b="1" dirty="0" smtClean="0">
                <a:solidFill>
                  <a:srgbClr val="FF0000"/>
                </a:solidFill>
              </a:rPr>
              <a:t>Challenge question</a:t>
            </a:r>
            <a:endParaRPr lang="en-US" sz="13800" b="1" dirty="0">
              <a:solidFill>
                <a:srgbClr val="FF0000"/>
              </a:solidFill>
            </a:endParaRPr>
          </a:p>
        </p:txBody>
      </p:sp>
    </p:spTree>
    <p:extLst>
      <p:ext uri="{BB962C8B-B14F-4D97-AF65-F5344CB8AC3E}">
        <p14:creationId xmlns:p14="http://schemas.microsoft.com/office/powerpoint/2010/main" val="198584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ere It Is.wav"/>
                                        </p:tgtEl>
                                      </p:cMediaNode>
                                    </p:audio>
                                  </p:subTnLst>
                                </p:cTn>
                              </p:par>
                            </p:childTnLst>
                          </p:cTn>
                        </p:par>
                      </p:childTnLst>
                    </p:cTn>
                  </p:par>
                  <p:par>
                    <p:cTn id="9" fill="hold">
                      <p:stCondLst>
                        <p:cond delay="indefinite"/>
                      </p:stCondLst>
                      <p:childTnLst>
                        <p:par>
                          <p:cTn id="10" fill="hold">
                            <p:stCondLst>
                              <p:cond delay="0"/>
                            </p:stCondLst>
                            <p:childTnLst>
                              <p:par>
                                <p:cTn id="11" presetID="10" presetClass="emph" presetSubtype="0" fill="hold" grpId="2" nodeType="clickEffect">
                                  <p:stCondLst>
                                    <p:cond delay="0"/>
                                  </p:stCondLst>
                                  <p:childTnLst>
                                    <p:anim calcmode="discrete" valueType="str">
                                      <p:cBhvr override="childStyle">
                                        <p:cTn id="12"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0" nodeType="clickEffect">
                                  <p:stCondLst>
                                    <p:cond delay="0"/>
                                  </p:stCondLst>
                                  <p:childTnLst>
                                    <p:animEffect transition="out" filter="wheel(1)">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PChart" title="Results Chart"/>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952564" y="1952897"/>
            <a:ext cx="6096000" cy="5143500"/>
          </a:xfrm>
          <a:prstGeom prst="rect">
            <a:avLst/>
          </a:prstGeom>
        </p:spPr>
      </p:pic>
      <p:sp>
        <p:nvSpPr>
          <p:cNvPr id="13313" name="TPQuestion" title="Question Text"/>
          <p:cNvSpPr>
            <a:spLocks noGrp="1"/>
          </p:cNvSpPr>
          <p:nvPr>
            <p:ph type="title"/>
          </p:nvPr>
        </p:nvSpPr>
        <p:spPr>
          <a:xfrm>
            <a:off x="268941" y="274638"/>
            <a:ext cx="11367247" cy="1456885"/>
          </a:xfrm>
        </p:spPr>
        <p:txBody>
          <a:bodyPr/>
          <a:lstStyle/>
          <a:p>
            <a:pPr algn="l"/>
            <a:r>
              <a:rPr lang="en-US" altLang="en-US" sz="2400" dirty="0" smtClean="0">
                <a:ea typeface="MS PGothic" charset="-128"/>
              </a:rPr>
              <a:t>Suppose </a:t>
            </a:r>
            <a:r>
              <a:rPr lang="en-US" altLang="en-US" sz="2400" dirty="0">
                <a:ea typeface="MS PGothic" charset="-128"/>
              </a:rPr>
              <a:t>the production </a:t>
            </a:r>
            <a:r>
              <a:rPr lang="en-US" altLang="en-US" sz="2400" dirty="0" smtClean="0">
                <a:ea typeface="MS PGothic" charset="-128"/>
              </a:rPr>
              <a:t>function for </a:t>
            </a:r>
            <a:r>
              <a:rPr lang="en-US" altLang="en-US" sz="2400" dirty="0">
                <a:ea typeface="MS PGothic" charset="-128"/>
              </a:rPr>
              <a:t>good q is given by  </a:t>
            </a:r>
            <a:r>
              <a:rPr lang="en-US" altLang="en-US" sz="2400" dirty="0" smtClean="0">
                <a:ea typeface="MS PGothic" charset="-128"/>
              </a:rPr>
              <a:t>q(K,L</a:t>
            </a:r>
            <a:r>
              <a:rPr lang="en-US" altLang="en-US" sz="2400" dirty="0">
                <a:ea typeface="MS PGothic" charset="-128"/>
              </a:rPr>
              <a:t>) = </a:t>
            </a:r>
            <a:r>
              <a:rPr lang="en-US" altLang="en-US" sz="2400" dirty="0" smtClean="0">
                <a:ea typeface="MS PGothic" charset="-128"/>
              </a:rPr>
              <a:t>K</a:t>
            </a:r>
            <a:r>
              <a:rPr lang="en-US" altLang="en-US" sz="2400" baseline="30000" dirty="0" smtClean="0">
                <a:ea typeface="MS PGothic" charset="-128"/>
              </a:rPr>
              <a:t>1/2</a:t>
            </a:r>
            <a:r>
              <a:rPr lang="en-US" altLang="en-US" sz="2400" dirty="0" smtClean="0">
                <a:ea typeface="MS PGothic" charset="-128"/>
              </a:rPr>
              <a:t>L</a:t>
            </a:r>
            <a:r>
              <a:rPr lang="en-US" altLang="en-US" sz="2400" baseline="30000" dirty="0" smtClean="0">
                <a:ea typeface="MS PGothic" charset="-128"/>
              </a:rPr>
              <a:t>1/2</a:t>
            </a:r>
            <a:r>
              <a:rPr lang="en-US" altLang="en-US" sz="2400" dirty="0" smtClean="0">
                <a:ea typeface="MS PGothic" charset="-128"/>
              </a:rPr>
              <a:t> where </a:t>
            </a:r>
            <a:r>
              <a:rPr lang="en-US" altLang="en-US" sz="2400" dirty="0">
                <a:ea typeface="MS PGothic" charset="-128"/>
              </a:rPr>
              <a:t>K and L are capital and </a:t>
            </a:r>
            <a:r>
              <a:rPr lang="en-US" altLang="en-US" sz="2400" dirty="0" err="1">
                <a:ea typeface="MS PGothic" charset="-128"/>
              </a:rPr>
              <a:t>labour</a:t>
            </a:r>
            <a:r>
              <a:rPr lang="en-US" altLang="en-US" sz="2400" dirty="0">
                <a:ea typeface="MS PGothic" charset="-128"/>
              </a:rPr>
              <a:t> </a:t>
            </a:r>
            <a:r>
              <a:rPr lang="en-US" altLang="en-US" sz="2400" dirty="0" smtClean="0">
                <a:ea typeface="MS PGothic" charset="-128"/>
              </a:rPr>
              <a:t>inputs. Which </a:t>
            </a:r>
            <a:r>
              <a:rPr lang="en-US" altLang="en-US" sz="2400" dirty="0">
                <a:ea typeface="MS PGothic" charset="-128"/>
              </a:rPr>
              <a:t>of the following statements are true</a:t>
            </a:r>
            <a:r>
              <a:rPr lang="en-US" altLang="en-US" sz="2400" dirty="0" smtClean="0">
                <a:ea typeface="MS PGothic" charset="-128"/>
              </a:rPr>
              <a:t>? </a:t>
            </a:r>
            <a:r>
              <a:rPr lang="en-US" altLang="en-US" sz="2400" i="1" dirty="0" smtClean="0">
                <a:ea typeface="MS PGothic" charset="-128"/>
              </a:rPr>
              <a:t>(Choose all</a:t>
            </a:r>
            <a:r>
              <a:rPr lang="mr-IN" altLang="en-US" sz="2400" i="1" dirty="0" smtClean="0">
                <a:ea typeface="MS PGothic" charset="-128"/>
              </a:rPr>
              <a:t>…</a:t>
            </a:r>
            <a:r>
              <a:rPr lang="en-GB" altLang="en-US" sz="2400" i="1" dirty="0" smtClean="0">
                <a:ea typeface="MS PGothic" charset="-128"/>
              </a:rPr>
              <a:t>)</a:t>
            </a:r>
            <a:r>
              <a:rPr lang="en-GB" altLang="en-US" sz="2400" dirty="0" smtClean="0">
                <a:ea typeface="MS PGothic" charset="-128"/>
              </a:rPr>
              <a:t/>
            </a:r>
            <a:br>
              <a:rPr lang="en-GB" altLang="en-US" sz="2400" dirty="0" smtClean="0">
                <a:ea typeface="MS PGothic" charset="-128"/>
              </a:rPr>
            </a:br>
            <a:r>
              <a:rPr lang="en-GB" altLang="en-US" sz="2800" dirty="0">
                <a:ea typeface="MS PGothic" charset="-128"/>
              </a:rPr>
              <a:t/>
            </a:r>
            <a:br>
              <a:rPr lang="en-GB" altLang="en-US" sz="2800" dirty="0">
                <a:ea typeface="MS PGothic" charset="-128"/>
              </a:rPr>
            </a:br>
            <a:r>
              <a:rPr lang="en-GB" altLang="en-US" sz="2000" dirty="0" smtClean="0">
                <a:ea typeface="MS PGothic" charset="-128"/>
              </a:rPr>
              <a:t>Recall: the partial derivative of a function</a:t>
            </a:r>
            <a:r>
              <a:rPr lang="en-US" altLang="en-US" sz="2000" dirty="0" smtClean="0">
                <a:ea typeface="MS PGothic" charset="-128"/>
              </a:rPr>
              <a:t> f(</a:t>
            </a:r>
            <a:r>
              <a:rPr lang="en-US" altLang="en-US" sz="2000" dirty="0" err="1" smtClean="0">
                <a:ea typeface="MS PGothic" charset="-128"/>
              </a:rPr>
              <a:t>x,y</a:t>
            </a:r>
            <a:r>
              <a:rPr lang="en-US" altLang="en-US" sz="2000" dirty="0" smtClean="0">
                <a:ea typeface="MS PGothic" charset="-128"/>
              </a:rPr>
              <a:t>) = </a:t>
            </a:r>
            <a:r>
              <a:rPr lang="en-US" altLang="en-US" sz="2000" dirty="0" err="1" smtClean="0">
                <a:ea typeface="MS PGothic" charset="-128"/>
              </a:rPr>
              <a:t>cx</a:t>
            </a:r>
            <a:r>
              <a:rPr lang="en-US" altLang="en-US" sz="2000" baseline="30000" dirty="0" err="1" smtClean="0">
                <a:ea typeface="MS PGothic" charset="-128"/>
              </a:rPr>
              <a:t>a</a:t>
            </a:r>
            <a:r>
              <a:rPr lang="en-US" altLang="en-US" sz="2000" dirty="0" err="1" smtClean="0">
                <a:ea typeface="MS PGothic" charset="-128"/>
              </a:rPr>
              <a:t>y</a:t>
            </a:r>
            <a:r>
              <a:rPr lang="en-US" altLang="en-US" sz="2000" baseline="30000" dirty="0" err="1" smtClean="0">
                <a:ea typeface="MS PGothic" charset="-128"/>
              </a:rPr>
              <a:t>b</a:t>
            </a:r>
            <a:r>
              <a:rPr lang="en-US" altLang="en-US" sz="2000" baseline="30000" dirty="0" smtClean="0">
                <a:ea typeface="MS PGothic" charset="-128"/>
              </a:rPr>
              <a:t>  </a:t>
            </a:r>
            <a:r>
              <a:rPr lang="en-US" altLang="en-US" sz="2000" dirty="0" smtClean="0">
                <a:ea typeface="MS PGothic" charset="-128"/>
              </a:rPr>
              <a:t>with respect to x is acx</a:t>
            </a:r>
            <a:r>
              <a:rPr lang="en-US" altLang="en-US" sz="2000" baseline="30000" dirty="0" smtClean="0">
                <a:ea typeface="MS PGothic" charset="-128"/>
              </a:rPr>
              <a:t>a-1</a:t>
            </a:r>
            <a:r>
              <a:rPr lang="en-US" altLang="en-US" sz="2000" dirty="0" smtClean="0">
                <a:ea typeface="MS PGothic" charset="-128"/>
              </a:rPr>
              <a:t>y</a:t>
            </a:r>
            <a:r>
              <a:rPr lang="en-US" altLang="en-US" sz="2000" baseline="30000" dirty="0" smtClean="0">
                <a:ea typeface="MS PGothic" charset="-128"/>
              </a:rPr>
              <a:t>b</a:t>
            </a:r>
            <a:r>
              <a:rPr lang="en-US" altLang="en-US" sz="2000" dirty="0">
                <a:ea typeface="MS PGothic" charset="-128"/>
              </a:rPr>
              <a:t> </a:t>
            </a:r>
            <a:r>
              <a:rPr lang="en-US" altLang="en-US" sz="2000" dirty="0" smtClean="0">
                <a:ea typeface="MS PGothic" charset="-128"/>
              </a:rPr>
              <a:t>(where a is not -1)</a:t>
            </a:r>
            <a:r>
              <a:rPr lang="en-US" altLang="en-US" sz="2000" dirty="0">
                <a:ea typeface="MS PGothic" charset="-128"/>
              </a:rPr>
              <a:t/>
            </a:r>
            <a:br>
              <a:rPr lang="en-US" altLang="en-US" sz="2000" dirty="0">
                <a:ea typeface="MS PGothic" charset="-128"/>
              </a:rPr>
            </a:br>
            <a:endParaRPr lang="en-US" altLang="en-US" sz="2800" dirty="0">
              <a:ea typeface="MS PGothic" charset="-128"/>
            </a:endParaRPr>
          </a:p>
        </p:txBody>
      </p:sp>
      <p:sp>
        <p:nvSpPr>
          <p:cNvPr id="13314" name="TPAnswers" title="Answer Text"/>
          <p:cNvSpPr>
            <a:spLocks noGrp="1"/>
          </p:cNvSpPr>
          <p:nvPr>
            <p:ph idx="1"/>
            <p:custDataLst>
              <p:tags r:id="rId3"/>
            </p:custDataLst>
          </p:nvPr>
        </p:nvSpPr>
        <p:spPr>
          <a:xfrm>
            <a:off x="512514" y="1952897"/>
            <a:ext cx="7600354" cy="3664324"/>
          </a:xfrm>
        </p:spPr>
        <p:txBody>
          <a:bodyPr>
            <a:noAutofit/>
          </a:bodyPr>
          <a:lstStyle/>
          <a:p>
            <a:pPr marL="514350" indent="-514350">
              <a:buFont typeface="Arial" charset="0"/>
              <a:buAutoNum type="alphaUcPeriod"/>
            </a:pPr>
            <a:r>
              <a:rPr lang="en-US" altLang="en-US" sz="2400" dirty="0" smtClean="0">
                <a:ea typeface="MS PGothic" charset="-128"/>
              </a:rPr>
              <a:t>The </a:t>
            </a:r>
            <a:r>
              <a:rPr lang="en-US" altLang="en-US" sz="2400" dirty="0">
                <a:ea typeface="MS PGothic" charset="-128"/>
              </a:rPr>
              <a:t>function exhibits constant returns to </a:t>
            </a:r>
            <a:r>
              <a:rPr lang="en-US" altLang="en-US" sz="2400" dirty="0" smtClean="0">
                <a:ea typeface="MS PGothic" charset="-128"/>
              </a:rPr>
              <a:t>scale</a:t>
            </a:r>
          </a:p>
          <a:p>
            <a:pPr marL="514350" indent="-514350">
              <a:buFont typeface="Arial" charset="0"/>
              <a:buAutoNum type="alphaUcPeriod"/>
            </a:pPr>
            <a:r>
              <a:rPr lang="en-US" altLang="en-US" sz="2400" dirty="0" smtClean="0">
                <a:ea typeface="MS PGothic" charset="-128"/>
              </a:rPr>
              <a:t>The </a:t>
            </a:r>
            <a:r>
              <a:rPr lang="en-US" altLang="en-US" sz="2400" dirty="0">
                <a:ea typeface="MS PGothic" charset="-128"/>
              </a:rPr>
              <a:t>function exhibits increasing returns to </a:t>
            </a:r>
            <a:r>
              <a:rPr lang="en-US" altLang="en-US" sz="2400" dirty="0" smtClean="0">
                <a:ea typeface="MS PGothic" charset="-128"/>
              </a:rPr>
              <a:t>scale</a:t>
            </a:r>
          </a:p>
          <a:p>
            <a:pPr marL="514350" indent="-514350">
              <a:buFont typeface="Arial" charset="0"/>
              <a:buAutoNum type="alphaUcPeriod"/>
            </a:pPr>
            <a:r>
              <a:rPr lang="en-US" altLang="en-US" sz="2400" dirty="0">
                <a:ea typeface="MS PGothic" charset="-128"/>
              </a:rPr>
              <a:t>The function exhibits </a:t>
            </a:r>
            <a:r>
              <a:rPr lang="en-US" altLang="en-US" sz="2400" dirty="0" smtClean="0">
                <a:ea typeface="MS PGothic" charset="-128"/>
              </a:rPr>
              <a:t>decreasing returns </a:t>
            </a:r>
            <a:r>
              <a:rPr lang="en-US" altLang="en-US" sz="2400" dirty="0">
                <a:ea typeface="MS PGothic" charset="-128"/>
              </a:rPr>
              <a:t>to </a:t>
            </a:r>
            <a:r>
              <a:rPr lang="en-US" altLang="en-US" sz="2400" dirty="0" smtClean="0">
                <a:ea typeface="MS PGothic" charset="-128"/>
              </a:rPr>
              <a:t>scale</a:t>
            </a:r>
          </a:p>
          <a:p>
            <a:pPr marL="514350" indent="-514350">
              <a:buFont typeface="Arial" charset="0"/>
              <a:buAutoNum type="alphaUcPeriod"/>
            </a:pPr>
            <a:r>
              <a:rPr lang="en-US" altLang="en-US" sz="2400" dirty="0" smtClean="0">
                <a:ea typeface="MS PGothic" charset="-128"/>
              </a:rPr>
              <a:t>The </a:t>
            </a:r>
            <a:r>
              <a:rPr lang="en-US" altLang="en-US" sz="2400" dirty="0">
                <a:ea typeface="MS PGothic" charset="-128"/>
              </a:rPr>
              <a:t>function exhibits diminishing marginal productivity for each input (</a:t>
            </a:r>
            <a:r>
              <a:rPr lang="en-US" altLang="en-US" sz="2400" dirty="0" smtClean="0">
                <a:ea typeface="MS PGothic" charset="-128"/>
              </a:rPr>
              <a:t>holding the </a:t>
            </a:r>
            <a:r>
              <a:rPr lang="en-US" altLang="en-US" sz="2400" dirty="0">
                <a:ea typeface="MS PGothic" charset="-128"/>
              </a:rPr>
              <a:t>other input constant</a:t>
            </a:r>
            <a:r>
              <a:rPr lang="en-US" altLang="en-US" sz="2400" dirty="0" smtClean="0">
                <a:ea typeface="MS PGothic" charset="-128"/>
              </a:rPr>
              <a:t>).</a:t>
            </a:r>
          </a:p>
          <a:p>
            <a:pPr marL="514350" indent="-514350">
              <a:buFont typeface="Arial" charset="0"/>
              <a:buAutoNum type="alphaUcPeriod"/>
            </a:pPr>
            <a:r>
              <a:rPr lang="en-US" altLang="en-US" sz="2400" dirty="0" smtClean="0">
                <a:ea typeface="MS PGothic" charset="-128"/>
              </a:rPr>
              <a:t>The function exhibits increasing marginal productivity for each input (holding the other input constant)</a:t>
            </a:r>
          </a:p>
          <a:p>
            <a:pPr marL="514350" indent="-514350">
              <a:buFont typeface="Arial" charset="0"/>
              <a:buAutoNum type="alphaUcPeriod"/>
            </a:pPr>
            <a:endParaRPr lang="en-US" altLang="en-US" sz="2400" dirty="0" smtClean="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TPCountdown" title="Countdown Timer"/>
          <p:cNvGrpSpPr/>
          <p:nvPr>
            <p:custDataLst>
              <p:tags r:id="rId4"/>
            </p:custDataLst>
          </p:nvPr>
        </p:nvGrpSpPr>
        <p:grpSpPr>
          <a:xfrm>
            <a:off x="10795000" y="6096000"/>
            <a:ext cx="1270000" cy="635000"/>
            <a:chOff x="7683500" y="5842000"/>
            <a:chExt cx="1270000" cy="635000"/>
          </a:xfrm>
        </p:grpSpPr>
        <p:sp>
          <p:nvSpPr>
            <p:cNvPr id="4"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smtClean="0">
                  <a:solidFill>
                    <a:srgbClr val="FF0000"/>
                  </a:solidFill>
                  <a:latin typeface="Tahoma" charset="0"/>
                </a:rPr>
                <a:t>:90</a:t>
              </a:r>
              <a:endParaRPr lang="en-US" b="1">
                <a:solidFill>
                  <a:srgbClr val="FF0000"/>
                </a:solidFill>
                <a:latin typeface="Tahoma" charset="0"/>
              </a:endParaRPr>
            </a:p>
          </p:txBody>
        </p:sp>
        <p:cxnSp>
          <p:nvCxnSpPr>
            <p:cNvPr id="8"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1" name="CAI1" title="Correct Answer Indicator"/>
          <p:cNvSpPr/>
          <p:nvPr>
            <p:custDataLst>
              <p:tags r:id="rId5"/>
            </p:custDataLst>
          </p:nvPr>
        </p:nvSpPr>
        <p:spPr>
          <a:xfrm>
            <a:off x="278834" y="2095984"/>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I2" title="Correct Answer Indicator"/>
          <p:cNvSpPr/>
          <p:nvPr>
            <p:custDataLst>
              <p:tags r:id="rId6"/>
            </p:custDataLst>
          </p:nvPr>
        </p:nvSpPr>
        <p:spPr>
          <a:xfrm>
            <a:off x="278834" y="3339567"/>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32517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096000" y="1236211"/>
            <a:ext cx="6096000" cy="5143500"/>
          </a:xfrm>
          <a:prstGeom prst="rect">
            <a:avLst/>
          </a:prstGeom>
        </p:spPr>
      </p:pic>
      <p:sp>
        <p:nvSpPr>
          <p:cNvPr id="13313" name="TPQuestion" title="Question Text"/>
          <p:cNvSpPr>
            <a:spLocks noGrp="1"/>
          </p:cNvSpPr>
          <p:nvPr>
            <p:ph type="title"/>
          </p:nvPr>
        </p:nvSpPr>
        <p:spPr>
          <a:xfrm>
            <a:off x="268941" y="12700"/>
            <a:ext cx="11367247" cy="1718823"/>
          </a:xfrm>
        </p:spPr>
        <p:txBody>
          <a:bodyPr/>
          <a:lstStyle/>
          <a:p>
            <a:pPr algn="l"/>
            <a:r>
              <a:rPr lang="en-US" sz="2800" dirty="0"/>
              <a:t>Which of the following are most reasonably considered public </a:t>
            </a:r>
            <a:r>
              <a:rPr lang="en-US" sz="2800" dirty="0" smtClean="0"/>
              <a:t>goods? </a:t>
            </a:r>
            <a:r>
              <a:rPr lang="en-US" sz="2800" i="1" dirty="0" smtClean="0"/>
              <a:t>(choose all that are correct)</a:t>
            </a:r>
            <a:endParaRPr lang="en-US" altLang="en-US" sz="2800" i="1" dirty="0">
              <a:ea typeface="MS PGothic" charset="-128"/>
            </a:endParaRPr>
          </a:p>
        </p:txBody>
      </p:sp>
      <p:sp>
        <p:nvSpPr>
          <p:cNvPr id="13314" name="TPAnswers" title="Answer Text"/>
          <p:cNvSpPr>
            <a:spLocks noGrp="1"/>
          </p:cNvSpPr>
          <p:nvPr>
            <p:ph idx="1"/>
            <p:custDataLst>
              <p:tags r:id="rId3"/>
            </p:custDataLst>
          </p:nvPr>
        </p:nvSpPr>
        <p:spPr>
          <a:xfrm>
            <a:off x="512514" y="2587557"/>
            <a:ext cx="8067282" cy="3029664"/>
          </a:xfrm>
        </p:spPr>
        <p:txBody>
          <a:bodyPr>
            <a:noAutofit/>
          </a:bodyPr>
          <a:lstStyle/>
          <a:p>
            <a:pPr marL="514350" indent="-514350">
              <a:buFont typeface="Arial" charset="0"/>
              <a:buAutoNum type="alphaUcPeriod"/>
            </a:pPr>
            <a:r>
              <a:rPr lang="en-US" sz="2400" dirty="0" smtClean="0"/>
              <a:t>A </a:t>
            </a:r>
            <a:r>
              <a:rPr lang="en-US" sz="2400" dirty="0"/>
              <a:t>pint of beer in a </a:t>
            </a:r>
            <a:r>
              <a:rPr lang="en-US" sz="2400" dirty="0" smtClean="0"/>
              <a:t>pub</a:t>
            </a:r>
          </a:p>
          <a:p>
            <a:pPr marL="514350" indent="-514350">
              <a:buFont typeface="Arial" charset="0"/>
              <a:buAutoNum type="alphaUcPeriod"/>
            </a:pPr>
            <a:r>
              <a:rPr lang="en-US" sz="2400" dirty="0" smtClean="0"/>
              <a:t>A </a:t>
            </a:r>
            <a:r>
              <a:rPr lang="en-US" sz="2400" dirty="0"/>
              <a:t>flood control system protecting the city from </a:t>
            </a:r>
            <a:r>
              <a:rPr lang="en-US" sz="2400" dirty="0" smtClean="0"/>
              <a:t>flooding</a:t>
            </a:r>
          </a:p>
          <a:p>
            <a:pPr marL="514350" indent="-514350">
              <a:buFont typeface="Arial" charset="0"/>
              <a:buAutoNum type="alphaUcPeriod"/>
            </a:pPr>
            <a:r>
              <a:rPr lang="en-US" sz="2400" dirty="0" smtClean="0"/>
              <a:t>Basic knowledge </a:t>
            </a:r>
            <a:r>
              <a:rPr lang="en-US" sz="2400" dirty="0"/>
              <a:t>generated from a scientific discovery</a:t>
            </a:r>
            <a:endParaRPr lang="en-US" sz="2400" dirty="0" smtClean="0"/>
          </a:p>
          <a:p>
            <a:pPr marL="514350" indent="-514350">
              <a:buFont typeface="Arial" charset="0"/>
              <a:buAutoNum type="alphaUcPeriod"/>
            </a:pPr>
            <a:r>
              <a:rPr lang="en-US" sz="2400" dirty="0" smtClean="0"/>
              <a:t>Physical therapy provided by the NHS</a:t>
            </a:r>
          </a:p>
          <a:p>
            <a:pPr marL="514350" indent="-514350">
              <a:buFont typeface="Arial" charset="0"/>
              <a:buAutoNum type="alphaUcPeriod"/>
            </a:pPr>
            <a:r>
              <a:rPr lang="en-US" altLang="en-US" sz="2400" dirty="0" smtClean="0">
                <a:ea typeface="MS PGothic" charset="-128"/>
              </a:rPr>
              <a:t>Housing</a:t>
            </a: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1" title="Correct Answer Indicator"/>
          <p:cNvSpPr/>
          <p:nvPr>
            <p:custDataLst>
              <p:tags r:id="rId4"/>
            </p:custDataLst>
          </p:nvPr>
        </p:nvSpPr>
        <p:spPr>
          <a:xfrm>
            <a:off x="278834" y="3096404"/>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I2" title="Correct Answer Indicator"/>
          <p:cNvSpPr/>
          <p:nvPr>
            <p:custDataLst>
              <p:tags r:id="rId5"/>
            </p:custDataLst>
          </p:nvPr>
        </p:nvSpPr>
        <p:spPr>
          <a:xfrm>
            <a:off x="278834" y="3535316"/>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8801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Turningpoint</a:t>
            </a:r>
            <a:endParaRPr lang="en-US" dirty="0"/>
          </a:p>
        </p:txBody>
      </p:sp>
      <p:sp>
        <p:nvSpPr>
          <p:cNvPr id="3" name="Content Placeholder 2"/>
          <p:cNvSpPr>
            <a:spLocks noGrp="1"/>
          </p:cNvSpPr>
          <p:nvPr>
            <p:ph idx="1"/>
          </p:nvPr>
        </p:nvSpPr>
        <p:spPr/>
        <p:txBody>
          <a:bodyPr/>
          <a:lstStyle/>
          <a:p>
            <a:r>
              <a:rPr lang="en-US" sz="3600" dirty="0" smtClean="0"/>
              <a:t>You need to install App</a:t>
            </a:r>
          </a:p>
          <a:p>
            <a:endParaRPr lang="en-US" sz="3600" dirty="0" smtClean="0"/>
          </a:p>
          <a:p>
            <a:pPr marL="0" indent="0">
              <a:buNone/>
            </a:pPr>
            <a:r>
              <a:rPr lang="en-US" sz="3600" dirty="0" smtClean="0"/>
              <a:t>Enter your ‘Name’ or nickname (for later glory)</a:t>
            </a:r>
          </a:p>
          <a:p>
            <a:pPr marL="0" indent="0">
              <a:buNone/>
            </a:pPr>
            <a:r>
              <a:rPr lang="en-US" sz="3600" i="1" dirty="0" smtClean="0"/>
              <a:t>Session ID: </a:t>
            </a:r>
            <a:r>
              <a:rPr lang="en-US" sz="3600" b="1" i="1" dirty="0" err="1" smtClean="0"/>
              <a:t>microecon</a:t>
            </a:r>
            <a:endParaRPr lang="en-US" sz="3600" b="1" i="1" dirty="0" smtClean="0"/>
          </a:p>
          <a:p>
            <a:endParaRPr lang="en-US" dirty="0"/>
          </a:p>
        </p:txBody>
      </p:sp>
    </p:spTree>
    <p:extLst>
      <p:ext uri="{BB962C8B-B14F-4D97-AF65-F5344CB8AC3E}">
        <p14:creationId xmlns:p14="http://schemas.microsoft.com/office/powerpoint/2010/main" val="19484378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TPChart" title="Results Chart"/>
          <p:cNvPicPr>
            <a:picLocks/>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a:xfrm>
            <a:off x="268941" y="274638"/>
            <a:ext cx="10796767" cy="1733456"/>
          </a:xfrm>
        </p:spPr>
        <p:txBody>
          <a:bodyPr/>
          <a:lstStyle/>
          <a:p>
            <a:r>
              <a:rPr lang="en-US" sz="2400" dirty="0"/>
              <a:t>Gasoline sells for </a:t>
            </a:r>
            <a:r>
              <a:rPr lang="en-US" sz="2400" dirty="0" smtClean="0"/>
              <a:t>£4.00 </a:t>
            </a:r>
            <a:r>
              <a:rPr lang="en-US" sz="2400" dirty="0"/>
              <a:t>per gallon this year, and it sold for </a:t>
            </a:r>
            <a:r>
              <a:rPr lang="en-US" sz="2400" dirty="0" smtClean="0"/>
              <a:t>£3.00 </a:t>
            </a:r>
            <a:r>
              <a:rPr lang="en-US" sz="2400" dirty="0"/>
              <a:t>per gallon last year. But consumers bought more gasoline this year than they did last year. Does this contradict the economic theory that people tend to buy less when the price rises? Choose the </a:t>
            </a:r>
            <a:r>
              <a:rPr lang="en-US" sz="2400" dirty="0" smtClean="0"/>
              <a:t>(one) most </a:t>
            </a:r>
            <a:r>
              <a:rPr lang="en-US" sz="2400" dirty="0"/>
              <a:t>correct response below:</a:t>
            </a:r>
            <a:br>
              <a:rPr lang="en-US" sz="2400" dirty="0"/>
            </a:br>
            <a:endParaRPr lang="en-US" altLang="en-US" sz="2400" dirty="0">
              <a:ea typeface="MS PGothic" charset="-128"/>
            </a:endParaRPr>
          </a:p>
        </p:txBody>
      </p:sp>
      <p:sp>
        <p:nvSpPr>
          <p:cNvPr id="13314" name="TPAnswers" title="Answer Text"/>
          <p:cNvSpPr>
            <a:spLocks noGrp="1"/>
          </p:cNvSpPr>
          <p:nvPr>
            <p:ph idx="1"/>
            <p:custDataLst>
              <p:tags r:id="rId3"/>
            </p:custDataLst>
          </p:nvPr>
        </p:nvSpPr>
        <p:spPr>
          <a:xfrm>
            <a:off x="475129" y="2186361"/>
            <a:ext cx="5961529" cy="4525963"/>
          </a:xfrm>
        </p:spPr>
        <p:txBody>
          <a:bodyPr>
            <a:noAutofit/>
          </a:bodyPr>
          <a:lstStyle/>
          <a:p>
            <a:pPr marL="514350" indent="-514350">
              <a:buFont typeface="Arial" charset="0"/>
              <a:buAutoNum type="alphaUcPeriod"/>
            </a:pPr>
            <a:r>
              <a:rPr lang="en-US" altLang="en-US" sz="2400" dirty="0" smtClean="0">
                <a:ea typeface="MS PGothic" charset="-128"/>
              </a:rPr>
              <a:t>Yes; this violates the ‘iron law of demand’</a:t>
            </a:r>
          </a:p>
          <a:p>
            <a:pPr marL="514350" indent="-514350">
              <a:buFont typeface="Arial" charset="0"/>
              <a:buAutoNum type="alphaUcPeriod"/>
            </a:pPr>
            <a:r>
              <a:rPr lang="en-US" altLang="en-US" sz="2400" dirty="0">
                <a:ea typeface="MS PGothic" charset="-128"/>
              </a:rPr>
              <a:t>No, because this theory </a:t>
            </a:r>
            <a:r>
              <a:rPr lang="en-US" altLang="en-US" sz="2400" dirty="0" smtClean="0">
                <a:ea typeface="MS PGothic" charset="-128"/>
              </a:rPr>
              <a:t>is not testable</a:t>
            </a:r>
          </a:p>
          <a:p>
            <a:pPr marL="514350" indent="-514350">
              <a:buFont typeface="Arial" charset="0"/>
              <a:buAutoNum type="alphaUcPeriod"/>
            </a:pPr>
            <a:r>
              <a:rPr lang="en-US" altLang="en-US" sz="2400" dirty="0">
                <a:ea typeface="MS PGothic" charset="-128"/>
              </a:rPr>
              <a:t>No, because </a:t>
            </a:r>
            <a:r>
              <a:rPr lang="en-US" altLang="en-US" sz="2400" dirty="0" smtClean="0">
                <a:ea typeface="MS PGothic" charset="-128"/>
              </a:rPr>
              <a:t>‘all other things’ </a:t>
            </a:r>
            <a:r>
              <a:rPr lang="en-US" altLang="en-US" sz="2400" dirty="0">
                <a:ea typeface="MS PGothic" charset="-128"/>
              </a:rPr>
              <a:t>may not be equal from year to </a:t>
            </a:r>
            <a:r>
              <a:rPr lang="en-US" altLang="en-US" sz="2400" dirty="0" smtClean="0">
                <a:ea typeface="MS PGothic" charset="-128"/>
              </a:rPr>
              <a:t>year</a:t>
            </a:r>
          </a:p>
          <a:p>
            <a:pPr marL="514350" indent="-514350">
              <a:buFont typeface="Arial" charset="0"/>
              <a:buAutoNum type="alphaUcPeriod"/>
            </a:pPr>
            <a:r>
              <a:rPr lang="en-US" altLang="en-US" sz="2400" dirty="0">
                <a:ea typeface="MS PGothic" charset="-128"/>
              </a:rPr>
              <a:t>Yes, because this is empirical evidence </a:t>
            </a:r>
            <a:endParaRPr lang="en-US" altLang="en-US" sz="2400" dirty="0" smtClean="0">
              <a:ea typeface="MS PGothic" charset="-128"/>
            </a:endParaRPr>
          </a:p>
          <a:p>
            <a:pPr marL="514350" indent="-514350">
              <a:buFont typeface="Arial" charset="0"/>
              <a:buAutoNum type="alphaUcPeriod"/>
            </a:pPr>
            <a:r>
              <a:rPr lang="en-US" altLang="en-US" sz="2400" dirty="0">
                <a:ea typeface="MS PGothic" charset="-128"/>
              </a:rPr>
              <a:t>No, because </a:t>
            </a:r>
            <a:r>
              <a:rPr lang="en-US" altLang="en-US" sz="2400" dirty="0" smtClean="0">
                <a:ea typeface="MS PGothic" charset="-128"/>
              </a:rPr>
              <a:t>‘quantity demand’ </a:t>
            </a:r>
            <a:r>
              <a:rPr lang="en-US" altLang="en-US" sz="2400" dirty="0">
                <a:ea typeface="MS PGothic" charset="-128"/>
              </a:rPr>
              <a:t>cannot be </a:t>
            </a:r>
            <a:r>
              <a:rPr lang="en-US" altLang="en-US" sz="2400" dirty="0" smtClean="0">
                <a:ea typeface="MS PGothic" charset="-128"/>
              </a:rPr>
              <a:t>compared from year to year.</a:t>
            </a: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055519" y="3036753"/>
            <a:ext cx="5138230" cy="804672"/>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99573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609599" y="844062"/>
            <a:ext cx="10105293" cy="4339650"/>
          </a:xfrm>
          <a:prstGeom prst="rect">
            <a:avLst/>
          </a:prstGeom>
          <a:solidFill>
            <a:schemeClr val="tx2">
              <a:lumMod val="50000"/>
            </a:schemeClr>
          </a:solidFill>
        </p:spPr>
        <p:txBody>
          <a:bodyPr wrap="square" rtlCol="0">
            <a:spAutoFit/>
          </a:bodyPr>
          <a:lstStyle/>
          <a:p>
            <a:pPr algn="ctr"/>
            <a:r>
              <a:rPr lang="en-US" sz="13800" b="1" dirty="0" smtClean="0">
                <a:solidFill>
                  <a:srgbClr val="FF0000"/>
                </a:solidFill>
              </a:rPr>
              <a:t>Challenge question</a:t>
            </a:r>
            <a:endParaRPr lang="en-US" sz="13800" b="1" dirty="0">
              <a:solidFill>
                <a:srgbClr val="FF0000"/>
              </a:solidFill>
            </a:endParaRPr>
          </a:p>
        </p:txBody>
      </p:sp>
    </p:spTree>
    <p:extLst>
      <p:ext uri="{BB962C8B-B14F-4D97-AF65-F5344CB8AC3E}">
        <p14:creationId xmlns:p14="http://schemas.microsoft.com/office/powerpoint/2010/main" val="1417407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ere It Is.wav"/>
                                        </p:tgtEl>
                                      </p:cMediaNode>
                                    </p:audio>
                                  </p:subTnLst>
                                </p:cTn>
                              </p:par>
                            </p:childTnLst>
                          </p:cTn>
                        </p:par>
                      </p:childTnLst>
                    </p:cTn>
                  </p:par>
                  <p:par>
                    <p:cTn id="9" fill="hold">
                      <p:stCondLst>
                        <p:cond delay="indefinite"/>
                      </p:stCondLst>
                      <p:childTnLst>
                        <p:par>
                          <p:cTn id="10" fill="hold">
                            <p:stCondLst>
                              <p:cond delay="0"/>
                            </p:stCondLst>
                            <p:childTnLst>
                              <p:par>
                                <p:cTn id="11" presetID="10" presetClass="emph" presetSubtype="0" fill="hold" grpId="2" nodeType="clickEffect">
                                  <p:stCondLst>
                                    <p:cond delay="0"/>
                                  </p:stCondLst>
                                  <p:childTnLst>
                                    <p:anim calcmode="discrete" valueType="str">
                                      <p:cBhvr override="childStyle">
                                        <p:cTn id="12"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0" nodeType="clickEffect">
                                  <p:stCondLst>
                                    <p:cond delay="0"/>
                                  </p:stCondLst>
                                  <p:childTnLst>
                                    <p:animEffect transition="out" filter="wheel(1)">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612380" y="2423160"/>
            <a:ext cx="4516119" cy="4320539"/>
          </a:xfrm>
          <a:prstGeom prst="rect">
            <a:avLst/>
          </a:prstGeom>
        </p:spPr>
      </p:pic>
      <mc:AlternateContent xmlns:mc="http://schemas.openxmlformats.org/markup-compatibility/2006" xmlns:a14="http://schemas.microsoft.com/office/drawing/2010/main">
        <mc:Choice Requires="a14">
          <p:sp>
            <p:nvSpPr>
              <p:cNvPr id="13313" name="TPQuestion" title="Question Text"/>
              <p:cNvSpPr>
                <a:spLocks noGrp="1"/>
              </p:cNvSpPr>
              <p:nvPr>
                <p:ph type="title"/>
              </p:nvPr>
            </p:nvSpPr>
            <p:spPr>
              <a:xfrm>
                <a:off x="609600" y="457201"/>
                <a:ext cx="10972800" cy="2239106"/>
              </a:xfrm>
            </p:spPr>
            <p:txBody>
              <a:bodyPr/>
              <a:lstStyle/>
              <a:p>
                <a:pPr algn="l"/>
                <a:r>
                  <a:rPr lang="en-US" sz="2800" dirty="0" smtClean="0"/>
                  <a:t>Supply:</a:t>
                </a:r>
                <a14:m>
                  <m:oMath xmlns:m="http://schemas.openxmlformats.org/officeDocument/2006/math">
                    <m:r>
                      <a:rPr lang="en-GB" sz="2800" b="0" i="0" smtClean="0">
                        <a:latin typeface="Cambria Math" charset="0"/>
                      </a:rPr>
                      <m:t> </m:t>
                    </m:r>
                    <m:sSub>
                      <m:sSubPr>
                        <m:ctrlPr>
                          <a:rPr lang="en-US" sz="2800" b="0" i="1" smtClean="0">
                            <a:latin typeface="Cambria Math" charset="0"/>
                          </a:rPr>
                        </m:ctrlPr>
                      </m:sSubPr>
                      <m:e>
                        <m:r>
                          <a:rPr lang="en-GB" sz="2800" b="0" i="1" smtClean="0">
                            <a:latin typeface="Cambria Math" charset="0"/>
                          </a:rPr>
                          <m:t>𝑄</m:t>
                        </m:r>
                      </m:e>
                      <m:sub>
                        <m:r>
                          <a:rPr lang="en-GB" sz="2800" b="0" i="1" smtClean="0">
                            <a:latin typeface="Cambria Math" charset="0"/>
                          </a:rPr>
                          <m:t>𝑠</m:t>
                        </m:r>
                      </m:sub>
                    </m:sSub>
                    <m:r>
                      <a:rPr lang="en-GB" sz="2800" b="0" i="1" smtClean="0">
                        <a:latin typeface="Cambria Math" charset="0"/>
                      </a:rPr>
                      <m:t>(</m:t>
                    </m:r>
                    <m:r>
                      <a:rPr lang="en-GB" sz="2800" b="0" i="1" smtClean="0">
                        <a:latin typeface="Cambria Math" charset="0"/>
                      </a:rPr>
                      <m:t>𝑝</m:t>
                    </m:r>
                    <m:r>
                      <a:rPr lang="en-GB" sz="2800" b="0" i="1" smtClean="0">
                        <a:latin typeface="Cambria Math" charset="0"/>
                      </a:rPr>
                      <m:t>)</m:t>
                    </m:r>
                  </m:oMath>
                </a14:m>
                <a:r>
                  <a:rPr lang="en-US" sz="2800" dirty="0" smtClean="0"/>
                  <a:t>=2p-200 (where p&gt;100 </a:t>
                </a:r>
                <a:r>
                  <a:rPr lang="en-US" sz="2800" dirty="0"/>
                  <a:t>and 0 </a:t>
                </a:r>
                <a:r>
                  <a:rPr lang="en-US" sz="2800" dirty="0" smtClean="0"/>
                  <a:t>otherwise)</a:t>
                </a:r>
                <a:br>
                  <a:rPr lang="en-US" sz="2800" dirty="0" smtClean="0"/>
                </a:br>
                <a:r>
                  <a:rPr lang="en-US" sz="2800" dirty="0" smtClean="0"/>
                  <a:t>Demand:</a:t>
                </a:r>
                <a14:m>
                  <m:oMath xmlns:m="http://schemas.openxmlformats.org/officeDocument/2006/math">
                    <m:r>
                      <a:rPr lang="en-GB" sz="2800" b="0" i="0" smtClean="0">
                        <a:latin typeface="Cambria Math" charset="0"/>
                      </a:rPr>
                      <m:t> </m:t>
                    </m:r>
                    <m:sSub>
                      <m:sSubPr>
                        <m:ctrlPr>
                          <a:rPr lang="en-US" sz="2800" i="1">
                            <a:latin typeface="Cambria Math" charset="0"/>
                          </a:rPr>
                        </m:ctrlPr>
                      </m:sSubPr>
                      <m:e>
                        <m:r>
                          <a:rPr lang="en-GB" sz="2800" i="1">
                            <a:latin typeface="Cambria Math" charset="0"/>
                          </a:rPr>
                          <m:t>𝑄</m:t>
                        </m:r>
                      </m:e>
                      <m:sub>
                        <m:r>
                          <a:rPr lang="en-GB" sz="2800" b="0" i="1" smtClean="0">
                            <a:latin typeface="Cambria Math" charset="0"/>
                          </a:rPr>
                          <m:t>𝐷</m:t>
                        </m:r>
                      </m:sub>
                    </m:sSub>
                    <m:r>
                      <a:rPr lang="en-GB" sz="2800" i="1">
                        <a:latin typeface="Cambria Math" charset="0"/>
                      </a:rPr>
                      <m:t>(</m:t>
                    </m:r>
                    <m:r>
                      <a:rPr lang="en-GB" sz="2800" i="1">
                        <a:latin typeface="Cambria Math" charset="0"/>
                      </a:rPr>
                      <m:t>𝑝</m:t>
                    </m:r>
                    <m:r>
                      <a:rPr lang="en-GB" sz="2800" i="1">
                        <a:latin typeface="Cambria Math" charset="0"/>
                      </a:rPr>
                      <m:t>) </m:t>
                    </m:r>
                  </m:oMath>
                </a14:m>
                <a:r>
                  <a:rPr lang="en-US" sz="2800" dirty="0"/>
                  <a:t>=</a:t>
                </a:r>
                <a:r>
                  <a:rPr lang="en-US" sz="2800" dirty="0" smtClean="0"/>
                  <a:t>300-p (where p&lt;300 </a:t>
                </a:r>
                <a:r>
                  <a:rPr lang="en-US" sz="2800" dirty="0"/>
                  <a:t>and 0 </a:t>
                </a:r>
                <a:r>
                  <a:rPr lang="en-US" sz="2800" dirty="0" smtClean="0"/>
                  <a:t>otherwise)</a:t>
                </a:r>
                <a:br>
                  <a:rPr lang="en-US" sz="2800" dirty="0" smtClean="0"/>
                </a:br>
                <a:r>
                  <a:rPr lang="en-US" sz="2800" dirty="0"/>
                  <a:t/>
                </a:r>
                <a:br>
                  <a:rPr lang="en-US" sz="2800" dirty="0"/>
                </a:br>
                <a:r>
                  <a:rPr lang="en-US" sz="2800" dirty="0" smtClean="0"/>
                  <a:t>Which </a:t>
                </a:r>
                <a:r>
                  <a:rPr lang="en-US" sz="2800" dirty="0"/>
                  <a:t>of the following are true statements </a:t>
                </a:r>
                <a:r>
                  <a:rPr lang="en-US" sz="2800" i="1" dirty="0"/>
                  <a:t>(choose </a:t>
                </a:r>
                <a:r>
                  <a:rPr lang="en-US" sz="2800" i="1" dirty="0" smtClean="0"/>
                  <a:t>one/all </a:t>
                </a:r>
                <a:r>
                  <a:rPr lang="en-US" sz="2800" i="1" dirty="0"/>
                  <a:t>that apply</a:t>
                </a:r>
                <a:r>
                  <a:rPr lang="en-US" sz="2800" i="1" dirty="0" smtClean="0"/>
                  <a:t>)</a:t>
                </a:r>
                <a:r>
                  <a:rPr lang="en-US" sz="2800" dirty="0" smtClean="0"/>
                  <a:t>?</a:t>
                </a:r>
                <a:r>
                  <a:rPr lang="en-US" sz="2800" dirty="0"/>
                  <a:t/>
                </a:r>
                <a:br>
                  <a:rPr lang="en-US" sz="2800" dirty="0"/>
                </a:br>
                <a:r>
                  <a:rPr lang="en-US" sz="2800" dirty="0"/>
                  <a:t/>
                </a:r>
                <a:br>
                  <a:rPr lang="en-US" sz="2800" dirty="0"/>
                </a:br>
                <a:endParaRPr lang="en-US" altLang="en-US" sz="2800" dirty="0">
                  <a:ea typeface="MS PGothic" charset="-128"/>
                </a:endParaRPr>
              </a:p>
            </p:txBody>
          </p:sp>
        </mc:Choice>
        <mc:Fallback xmlns="">
          <p:sp>
            <p:nvSpPr>
              <p:cNvPr id="13313" name="TPQuestion" title="Question Text"/>
              <p:cNvSpPr>
                <a:spLocks noGrp="1" noRot="1" noChangeAspect="1" noMove="1" noResize="1" noEditPoints="1" noAdjustHandles="1" noChangeArrowheads="1" noChangeShapeType="1" noTextEdit="1"/>
              </p:cNvSpPr>
              <p:nvPr>
                <p:ph type="title"/>
              </p:nvPr>
            </p:nvSpPr>
            <p:spPr>
              <a:xfrm>
                <a:off x="609600" y="457201"/>
                <a:ext cx="10972800" cy="2239106"/>
              </a:xfrm>
              <a:blipFill rotWithShape="0">
                <a:blip r:embed="rId9"/>
                <a:stretch>
                  <a:fillRect l="-1111" t="-11717"/>
                </a:stretch>
              </a:blipFill>
            </p:spPr>
            <p:txBody>
              <a:bodyPr/>
              <a:lstStyle/>
              <a:p>
                <a:r>
                  <a:rPr lang="en-US">
                    <a:noFill/>
                  </a:rPr>
                  <a:t> </a:t>
                </a:r>
              </a:p>
            </p:txBody>
          </p:sp>
        </mc:Fallback>
      </mc:AlternateContent>
      <p:sp>
        <p:nvSpPr>
          <p:cNvPr id="13314" name="TPAnswers" title="Answer Text"/>
          <p:cNvSpPr>
            <a:spLocks noGrp="1"/>
          </p:cNvSpPr>
          <p:nvPr>
            <p:ph idx="1"/>
            <p:custDataLst>
              <p:tags r:id="rId3"/>
            </p:custDataLst>
          </p:nvPr>
        </p:nvSpPr>
        <p:spPr>
          <a:xfrm>
            <a:off x="398586" y="2513427"/>
            <a:ext cx="7539184" cy="2960932"/>
          </a:xfrm>
        </p:spPr>
        <p:txBody>
          <a:bodyPr>
            <a:noAutofit/>
          </a:bodyPr>
          <a:lstStyle/>
          <a:p>
            <a:pPr marL="514350" indent="-514350">
              <a:buFont typeface="Arial" charset="0"/>
              <a:buAutoNum type="alphaUcPeriod"/>
            </a:pPr>
            <a:r>
              <a:rPr lang="en-US" sz="2800" dirty="0" smtClean="0"/>
              <a:t>At p=0 </a:t>
            </a:r>
            <a:r>
              <a:rPr lang="en-US" sz="2800" dirty="0"/>
              <a:t>the excess demand is </a:t>
            </a:r>
            <a:r>
              <a:rPr lang="en-US" sz="2800" dirty="0" smtClean="0"/>
              <a:t>300</a:t>
            </a:r>
            <a:endParaRPr lang="en-US" altLang="en-US" sz="2800" dirty="0" smtClean="0">
              <a:ea typeface="MS PGothic" charset="-128"/>
            </a:endParaRPr>
          </a:p>
          <a:p>
            <a:pPr marL="514350" indent="-514350">
              <a:buFont typeface="Arial" charset="0"/>
              <a:buAutoNum type="alphaUcPeriod"/>
            </a:pPr>
            <a:r>
              <a:rPr lang="en-US" sz="2800" dirty="0"/>
              <a:t>For any prices above 100 and below 300, a positive quantity will be </a:t>
            </a:r>
            <a:r>
              <a:rPr lang="en-US" sz="2800" dirty="0" smtClean="0"/>
              <a:t>exchanged</a:t>
            </a:r>
          </a:p>
          <a:p>
            <a:pPr marL="514350" indent="-514350">
              <a:buFont typeface="Arial" charset="0"/>
              <a:buAutoNum type="alphaUcPeriod"/>
            </a:pPr>
            <a:r>
              <a:rPr lang="en-US" sz="2800" dirty="0" smtClean="0"/>
              <a:t>If </a:t>
            </a:r>
            <a:r>
              <a:rPr lang="en-US" sz="2800" dirty="0"/>
              <a:t>the government imposed a price of 500/3 (166 and 2/3) there would be a </a:t>
            </a:r>
            <a:r>
              <a:rPr lang="en-US" sz="2800" dirty="0" smtClean="0"/>
              <a:t>shortage</a:t>
            </a:r>
          </a:p>
          <a:p>
            <a:pPr marL="514350" indent="-514350">
              <a:buFont typeface="Arial" charset="0"/>
              <a:buAutoNum type="alphaUcPeriod"/>
            </a:pPr>
            <a:r>
              <a:rPr lang="en-US" sz="2800" dirty="0" smtClean="0"/>
              <a:t>If </a:t>
            </a:r>
            <a:r>
              <a:rPr lang="en-US" sz="2800" dirty="0"/>
              <a:t>the government imposed a price of 500/3 (166 and 2/3) there would be a surplus</a:t>
            </a:r>
            <a:br>
              <a:rPr lang="en-US" sz="2800" dirty="0"/>
            </a:br>
            <a:endParaRPr lang="en-US" altLang="en-US" sz="2800" dirty="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1" hidden="1"/>
          <p:cNvSpPr/>
          <p:nvPr>
            <p:custDataLst>
              <p:tags r:id="rId4"/>
            </p:custDataLst>
          </p:nvPr>
        </p:nvSpPr>
        <p:spPr>
          <a:xfrm>
            <a:off x="978976" y="2559147"/>
            <a:ext cx="4816285" cy="426720"/>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2" hidden="1"/>
          <p:cNvSpPr/>
          <p:nvPr>
            <p:custDataLst>
              <p:tags r:id="rId5"/>
            </p:custDataLst>
          </p:nvPr>
        </p:nvSpPr>
        <p:spPr>
          <a:xfrm>
            <a:off x="978976" y="2985867"/>
            <a:ext cx="5992305" cy="938784"/>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7"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TPChart" title="Results Chart"/>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p:txBody>
          <a:bodyPr/>
          <a:lstStyle/>
          <a:p>
            <a:r>
              <a:rPr lang="en-US" dirty="0"/>
              <a:t>Under standard assumptions, indifference curves: (Choose one or all that are correct.)</a:t>
            </a:r>
            <a:endParaRPr lang="en-US" altLang="en-US" dirty="0">
              <a:ea typeface="MS PGothic" charset="-128"/>
            </a:endParaRPr>
          </a:p>
        </p:txBody>
      </p:sp>
      <p:sp>
        <p:nvSpPr>
          <p:cNvPr id="13314" name="TPAnswers" title="Answer Text"/>
          <p:cNvSpPr>
            <a:spLocks noGrp="1"/>
          </p:cNvSpPr>
          <p:nvPr>
            <p:ph idx="1"/>
            <p:custDataLst>
              <p:tags r:id="rId3"/>
            </p:custDataLst>
          </p:nvPr>
        </p:nvSpPr>
        <p:spPr>
          <a:xfrm>
            <a:off x="609600" y="1600201"/>
            <a:ext cx="5486400" cy="4525963"/>
          </a:xfrm>
        </p:spPr>
        <p:txBody>
          <a:bodyPr>
            <a:normAutofit lnSpcReduction="10000"/>
          </a:bodyPr>
          <a:lstStyle/>
          <a:p>
            <a:pPr marL="514350" indent="-514350">
              <a:buFont typeface="Arial" charset="0"/>
              <a:buAutoNum type="alphaUcPeriod"/>
            </a:pPr>
            <a:r>
              <a:rPr lang="en-US" dirty="0"/>
              <a:t>never intersect one </a:t>
            </a:r>
            <a:r>
              <a:rPr lang="en-US" dirty="0" smtClean="0"/>
              <a:t>another</a:t>
            </a:r>
          </a:p>
          <a:p>
            <a:pPr marL="514350" indent="-514350">
              <a:buFont typeface="Arial" charset="0"/>
              <a:buAutoNum type="alphaUcPeriod"/>
            </a:pPr>
            <a:r>
              <a:rPr lang="en-US" dirty="0" smtClean="0"/>
              <a:t>represent </a:t>
            </a:r>
            <a:r>
              <a:rPr lang="en-US" dirty="0"/>
              <a:t>the set of affordable consumption </a:t>
            </a:r>
            <a:r>
              <a:rPr lang="en-US" dirty="0" smtClean="0"/>
              <a:t>bundles</a:t>
            </a:r>
          </a:p>
          <a:p>
            <a:pPr marL="514350" indent="-514350">
              <a:buFont typeface="Arial" charset="0"/>
              <a:buAutoNum type="alphaUcPeriod"/>
            </a:pPr>
            <a:r>
              <a:rPr lang="en-US" dirty="0" smtClean="0"/>
              <a:t>are </a:t>
            </a:r>
            <a:r>
              <a:rPr lang="en-US" dirty="0"/>
              <a:t>always upwards </a:t>
            </a:r>
            <a:r>
              <a:rPr lang="en-US" dirty="0" smtClean="0"/>
              <a:t>sloping</a:t>
            </a:r>
          </a:p>
          <a:p>
            <a:pPr marL="514350" indent="-514350">
              <a:buFont typeface="Arial" charset="0"/>
              <a:buAutoNum type="alphaUcPeriod"/>
            </a:pPr>
            <a:r>
              <a:rPr lang="en-US" dirty="0" smtClean="0"/>
              <a:t>are </a:t>
            </a:r>
            <a:r>
              <a:rPr lang="en-US" dirty="0"/>
              <a:t>always </a:t>
            </a:r>
            <a:r>
              <a:rPr lang="en-US" dirty="0" smtClean="0"/>
              <a:t>flat</a:t>
            </a:r>
          </a:p>
          <a:p>
            <a:pPr marL="514350" indent="-514350">
              <a:buFont typeface="Arial" charset="0"/>
              <a:buAutoNum type="alphaUcPeriod"/>
            </a:pPr>
            <a:r>
              <a:rPr lang="en-US" dirty="0" smtClean="0"/>
              <a:t>connect </a:t>
            </a:r>
            <a:r>
              <a:rPr lang="en-US" dirty="0"/>
              <a:t>the sets of points that </a:t>
            </a:r>
            <a:r>
              <a:rPr lang="en-US" dirty="0" err="1"/>
              <a:t>maximise</a:t>
            </a:r>
            <a:r>
              <a:rPr lang="en-US" dirty="0"/>
              <a:t> utility</a:t>
            </a:r>
            <a:br>
              <a:rPr lang="en-US" dirty="0"/>
            </a:br>
            <a:endParaRPr lang="en-US" altLang="en-US" dirty="0">
              <a:ea typeface="MS PGothic" charset="-128"/>
            </a:endParaRPr>
          </a:p>
        </p:txBody>
      </p:sp>
      <p:sp>
        <p:nvSpPr>
          <p:cNvPr id="8"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189990" y="1645921"/>
            <a:ext cx="4719257" cy="438912"/>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PCountdown" hidden="1"/>
          <p:cNvGrpSpPr>
            <a:grpSpLocks noChangeAspect="1"/>
          </p:cNvGrpSpPr>
          <p:nvPr>
            <p:custDataLst>
              <p:tags r:id="rId5"/>
            </p:custDataLst>
          </p:nvPr>
        </p:nvGrpSpPr>
        <p:grpSpPr>
          <a:xfrm>
            <a:off x="10795000" y="6096000"/>
            <a:ext cx="1270000" cy="635000"/>
            <a:chOff x="7683500" y="5842000"/>
            <a:chExt cx="1270000" cy="635000"/>
          </a:xfrm>
        </p:grpSpPr>
        <p:sp>
          <p:nvSpPr>
            <p:cNvPr id="10" name="CountdownShape" hidden="1"/>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untdownText" hidden="1"/>
            <p:cNvSpPr txBox="1"/>
            <p:nvPr/>
          </p:nvSpPr>
          <p:spPr>
            <a:xfrm>
              <a:off x="7785100" y="6045200"/>
              <a:ext cx="889000" cy="38100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txBody>
            <a:bodyPr vert="horz" rtlCol="0" anchor="ctr" anchorCtr="1">
              <a:noAutofit/>
            </a:bodyPr>
            <a:lstStyle/>
            <a:p>
              <a:pPr algn="ctr"/>
              <a:endParaRPr lang="en-US" sz="2400" b="1">
                <a:solidFill>
                  <a:srgbClr val="FF0000"/>
                </a:solidFill>
                <a:latin typeface="Tahoma" panose="020B0604030504040204" pitchFamily="34" charset="0"/>
              </a:endParaRPr>
            </a:p>
          </p:txBody>
        </p:sp>
        <p:cxnSp>
          <p:nvCxnSpPr>
            <p:cNvPr id="12" name="CountdownLine" hidden="1"/>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p:txBody>
          <a:bodyPr/>
          <a:lstStyle/>
          <a:p>
            <a:r>
              <a:rPr lang="en-US" altLang="en-US" sz="3600" dirty="0" smtClean="0">
                <a:ea typeface="MS PGothic" charset="-128"/>
              </a:rPr>
              <a:t>We </a:t>
            </a:r>
            <a:r>
              <a:rPr lang="en-US" altLang="en-US" sz="3600" b="1" dirty="0">
                <a:ea typeface="MS PGothic" charset="-128"/>
              </a:rPr>
              <a:t>can</a:t>
            </a:r>
            <a:r>
              <a:rPr lang="en-US" altLang="en-US" sz="3600" dirty="0">
                <a:ea typeface="MS PGothic" charset="-128"/>
              </a:rPr>
              <a:t> represent a person's preferences with a continuous utility function even if (choose all that apply</a:t>
            </a:r>
            <a:r>
              <a:rPr lang="en-US" altLang="en-US" sz="3600" dirty="0" smtClean="0">
                <a:ea typeface="MS PGothic" charset="-128"/>
              </a:rPr>
              <a:t>)</a:t>
            </a:r>
            <a:endParaRPr lang="en-US" altLang="en-US" sz="3600" dirty="0">
              <a:ea typeface="MS PGothic" charset="-128"/>
            </a:endParaRPr>
          </a:p>
        </p:txBody>
      </p:sp>
      <p:sp>
        <p:nvSpPr>
          <p:cNvPr id="13314" name="TPAnswers" title="Answer Text"/>
          <p:cNvSpPr>
            <a:spLocks noGrp="1"/>
          </p:cNvSpPr>
          <p:nvPr>
            <p:ph idx="1"/>
            <p:custDataLst>
              <p:tags r:id="rId3"/>
            </p:custDataLst>
          </p:nvPr>
        </p:nvSpPr>
        <p:spPr>
          <a:xfrm>
            <a:off x="609601" y="1600201"/>
            <a:ext cx="5486400" cy="4525963"/>
          </a:xfrm>
        </p:spPr>
        <p:txBody>
          <a:bodyPr>
            <a:normAutofit fontScale="92500" lnSpcReduction="10000"/>
          </a:bodyPr>
          <a:lstStyle/>
          <a:p>
            <a:pPr marL="514350" indent="-514350">
              <a:buFont typeface="Arial" charset="0"/>
              <a:buAutoNum type="alphaUcPeriod"/>
            </a:pPr>
            <a:r>
              <a:rPr lang="en-US" altLang="en-US" dirty="0" smtClean="0">
                <a:ea typeface="MS PGothic" charset="-128"/>
              </a:rPr>
              <a:t>their </a:t>
            </a:r>
            <a:r>
              <a:rPr lang="en-US" altLang="en-US" dirty="0">
                <a:ea typeface="MS PGothic" charset="-128"/>
              </a:rPr>
              <a:t>preferences violate </a:t>
            </a:r>
            <a:r>
              <a:rPr lang="en-US" altLang="en-US" dirty="0" smtClean="0">
                <a:ea typeface="MS PGothic" charset="-128"/>
              </a:rPr>
              <a:t>transitivity</a:t>
            </a:r>
          </a:p>
          <a:p>
            <a:pPr marL="514350" indent="-514350">
              <a:buFont typeface="Arial" charset="0"/>
              <a:buAutoNum type="alphaUcPeriod"/>
            </a:pPr>
            <a:r>
              <a:rPr lang="en-US" altLang="en-US" dirty="0" smtClean="0">
                <a:ea typeface="MS PGothic" charset="-128"/>
              </a:rPr>
              <a:t>they </a:t>
            </a:r>
            <a:r>
              <a:rPr lang="en-US" altLang="en-US" dirty="0">
                <a:ea typeface="MS PGothic" charset="-128"/>
              </a:rPr>
              <a:t>prefer more of one good over less of that </a:t>
            </a:r>
            <a:r>
              <a:rPr lang="en-US" altLang="en-US" dirty="0" smtClean="0">
                <a:ea typeface="MS PGothic" charset="-128"/>
              </a:rPr>
              <a:t>good</a:t>
            </a:r>
          </a:p>
          <a:p>
            <a:pPr marL="514350" indent="-514350">
              <a:buFont typeface="Arial" charset="0"/>
              <a:buAutoNum type="alphaUcPeriod"/>
            </a:pPr>
            <a:r>
              <a:rPr lang="en-US" altLang="en-US" dirty="0" smtClean="0">
                <a:ea typeface="MS PGothic" charset="-128"/>
              </a:rPr>
              <a:t>they </a:t>
            </a:r>
            <a:r>
              <a:rPr lang="en-US" altLang="en-US" dirty="0">
                <a:ea typeface="MS PGothic" charset="-128"/>
              </a:rPr>
              <a:t>are </a:t>
            </a:r>
            <a:r>
              <a:rPr lang="en-US" altLang="en-US" dirty="0" smtClean="0">
                <a:ea typeface="MS PGothic" charset="-128"/>
              </a:rPr>
              <a:t>unemployed</a:t>
            </a:r>
          </a:p>
          <a:p>
            <a:pPr marL="514350" indent="-514350">
              <a:buFont typeface="Arial" charset="0"/>
              <a:buAutoNum type="alphaUcPeriod"/>
            </a:pPr>
            <a:r>
              <a:rPr lang="en-US" altLang="en-US" dirty="0" smtClean="0">
                <a:ea typeface="MS PGothic" charset="-128"/>
              </a:rPr>
              <a:t>they </a:t>
            </a:r>
            <a:r>
              <a:rPr lang="en-US" altLang="en-US" dirty="0">
                <a:ea typeface="MS PGothic" charset="-128"/>
              </a:rPr>
              <a:t>cannot state a preference nor make a choice between many categories of </a:t>
            </a:r>
            <a:r>
              <a:rPr lang="en-US" altLang="en-US" dirty="0" smtClean="0">
                <a:ea typeface="MS PGothic" charset="-128"/>
              </a:rPr>
              <a:t>goods</a:t>
            </a:r>
          </a:p>
          <a:p>
            <a:pPr marL="514350" indent="-514350">
              <a:buFont typeface="Arial" charset="0"/>
              <a:buAutoNum type="alphaUcPeriod"/>
            </a:pPr>
            <a:r>
              <a:rPr lang="en-US" altLang="en-US" dirty="0" smtClean="0">
                <a:ea typeface="MS PGothic" charset="-128"/>
              </a:rPr>
              <a:t>They dislike chicken</a:t>
            </a:r>
            <a:endParaRPr lang="en-US" altLang="en-US" dirty="0">
              <a:ea typeface="MS PGothic" charset="-128"/>
            </a:endParaRPr>
          </a:p>
        </p:txBody>
      </p:sp>
      <p:sp>
        <p:nvSpPr>
          <p:cNvPr id="3"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189991" y="2468881"/>
            <a:ext cx="4680649" cy="914400"/>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2" hidden="1"/>
          <p:cNvSpPr/>
          <p:nvPr>
            <p:custDataLst>
              <p:tags r:id="rId5"/>
            </p:custDataLst>
          </p:nvPr>
        </p:nvSpPr>
        <p:spPr>
          <a:xfrm>
            <a:off x="1189991" y="3383281"/>
            <a:ext cx="3406966" cy="502920"/>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I3" hidden="1"/>
          <p:cNvSpPr/>
          <p:nvPr>
            <p:custDataLst>
              <p:tags r:id="rId6"/>
            </p:custDataLst>
          </p:nvPr>
        </p:nvSpPr>
        <p:spPr>
          <a:xfrm>
            <a:off x="1189991" y="5212081"/>
            <a:ext cx="3060827" cy="502920"/>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5" grpId="0" animBg="1" autoUpdateAnimBg="0"/>
      <p:bldP spid="6"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PChart" title="Results Chart"/>
          <p:cNvPicPr>
            <a:picLocks/>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p:txBody>
          <a:bodyPr/>
          <a:lstStyle/>
          <a:p>
            <a:r>
              <a:rPr lang="en-US" altLang="en-US" dirty="0" smtClean="0">
                <a:ea typeface="MS PGothic" charset="-128"/>
              </a:rPr>
              <a:t>Who is this guy?</a:t>
            </a:r>
            <a:endParaRPr lang="en-US" altLang="en-US" dirty="0">
              <a:ea typeface="MS PGothic" charset="-128"/>
            </a:endParaRPr>
          </a:p>
        </p:txBody>
      </p:sp>
      <p:sp>
        <p:nvSpPr>
          <p:cNvPr id="13314" name="TPAnswers" title="Answer Text"/>
          <p:cNvSpPr>
            <a:spLocks noGrp="1"/>
          </p:cNvSpPr>
          <p:nvPr>
            <p:ph idx="1"/>
            <p:custDataLst>
              <p:tags r:id="rId3"/>
            </p:custDataLst>
          </p:nvPr>
        </p:nvSpPr>
        <p:spPr>
          <a:xfrm>
            <a:off x="744071" y="3536577"/>
            <a:ext cx="4114800" cy="4525963"/>
          </a:xfrm>
        </p:spPr>
        <p:txBody>
          <a:bodyPr>
            <a:normAutofit/>
          </a:bodyPr>
          <a:lstStyle/>
          <a:p>
            <a:pPr marL="514350" indent="-514350">
              <a:buFont typeface="Arial" charset="0"/>
              <a:buAutoNum type="alphaUcPeriod"/>
            </a:pPr>
            <a:r>
              <a:rPr lang="en-US" altLang="en-US" dirty="0" smtClean="0">
                <a:ea typeface="MS PGothic" charset="-128"/>
              </a:rPr>
              <a:t>Joan Robinson</a:t>
            </a:r>
          </a:p>
          <a:p>
            <a:pPr marL="514350" indent="-514350">
              <a:buFont typeface="Arial" charset="0"/>
              <a:buAutoNum type="alphaUcPeriod"/>
            </a:pPr>
            <a:r>
              <a:rPr lang="en-US" altLang="en-US" dirty="0" smtClean="0">
                <a:ea typeface="MS PGothic" charset="-128"/>
              </a:rPr>
              <a:t>Paul Samuelson </a:t>
            </a:r>
          </a:p>
          <a:p>
            <a:pPr marL="514350" indent="-514350">
              <a:buFont typeface="Arial" charset="0"/>
              <a:buAutoNum type="alphaUcPeriod"/>
            </a:pPr>
            <a:r>
              <a:rPr lang="en-US" altLang="en-US" dirty="0" smtClean="0">
                <a:ea typeface="MS PGothic" charset="-128"/>
              </a:rPr>
              <a:t>William </a:t>
            </a:r>
            <a:r>
              <a:rPr lang="en-US" altLang="en-US" dirty="0" err="1" smtClean="0">
                <a:ea typeface="MS PGothic" charset="-128"/>
              </a:rPr>
              <a:t>Vickrey</a:t>
            </a:r>
            <a:endParaRPr lang="en-US" altLang="en-US" dirty="0" smtClean="0">
              <a:ea typeface="MS PGothic" charset="-128"/>
            </a:endParaRPr>
          </a:p>
          <a:p>
            <a:pPr marL="514350" indent="-514350">
              <a:buFont typeface="Arial" charset="0"/>
              <a:buAutoNum type="alphaUcPeriod"/>
            </a:pPr>
            <a:r>
              <a:rPr lang="en-US" altLang="en-US" dirty="0" smtClean="0">
                <a:ea typeface="MS PGothic" charset="-128"/>
              </a:rPr>
              <a:t>Ronald Coase</a:t>
            </a:r>
          </a:p>
          <a:p>
            <a:pPr marL="514350" indent="-514350">
              <a:buFont typeface="Arial" charset="0"/>
              <a:buAutoNum type="alphaUcPeriod"/>
            </a:pPr>
            <a:r>
              <a:rPr lang="en-US" altLang="en-US" dirty="0" smtClean="0">
                <a:ea typeface="MS PGothic" charset="-128"/>
              </a:rPr>
              <a:t>Gary Becker</a:t>
            </a:r>
            <a:endParaRPr lang="en-US" altLang="en-US" dirty="0">
              <a:ea typeface="MS PGothic" charset="-128"/>
            </a:endParaRPr>
          </a:p>
        </p:txBody>
      </p:sp>
      <p:pic>
        <p:nvPicPr>
          <p:cNvPr id="4" name="Picture 3"/>
          <p:cNvPicPr>
            <a:picLocks noChangeAspect="1"/>
          </p:cNvPicPr>
          <p:nvPr/>
        </p:nvPicPr>
        <p:blipFill>
          <a:blip r:embed="rId7"/>
          <a:stretch>
            <a:fillRect/>
          </a:stretch>
        </p:blipFill>
        <p:spPr>
          <a:xfrm>
            <a:off x="242047" y="274638"/>
            <a:ext cx="3506993" cy="2922494"/>
          </a:xfrm>
          <a:prstGeom prst="rect">
            <a:avLst/>
          </a:prstGeom>
        </p:spPr>
      </p:pic>
      <p:sp>
        <p:nvSpPr>
          <p:cNvPr id="6"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324461" y="4069977"/>
            <a:ext cx="2810637" cy="585216"/>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LeaderBoardTitle"/>
          <p:cNvSpPr>
            <a:spLocks noGrp="1"/>
          </p:cNvSpPr>
          <p:nvPr>
            <p:ph type="title"/>
          </p:nvPr>
        </p:nvSpPr>
        <p:spPr>
          <a:xfrm>
            <a:off x="555811" y="274638"/>
            <a:ext cx="10972800" cy="1143000"/>
          </a:xfrm>
        </p:spPr>
        <p:txBody>
          <a:bodyPr/>
          <a:lstStyle/>
          <a:p>
            <a:r>
              <a:rPr lang="en-US" altLang="x-none" sz="4800" b="1" u="sng" dirty="0" smtClean="0">
                <a:solidFill>
                  <a:schemeClr val="accent6">
                    <a:lumMod val="50000"/>
                  </a:schemeClr>
                </a:solidFill>
                <a:latin typeface="Apple Chancery" charset="0"/>
                <a:ea typeface="Apple Chancery" charset="0"/>
                <a:cs typeface="Apple Chancery" charset="0"/>
              </a:rPr>
              <a:t>Samuelson memorial </a:t>
            </a:r>
            <a:r>
              <a:rPr lang="en-US" altLang="x-none" sz="4800" b="1" u="sng" dirty="0" smtClean="0">
                <a:solidFill>
                  <a:schemeClr val="accent6">
                    <a:lumMod val="50000"/>
                  </a:schemeClr>
                </a:solidFill>
                <a:latin typeface="Apple Chancery" charset="0"/>
                <a:ea typeface="Apple Chancery" charset="0"/>
                <a:cs typeface="Apple Chancery" charset="0"/>
              </a:rPr>
              <a:t>winners board - 2019</a:t>
            </a:r>
            <a:endParaRPr lang="en-US" altLang="x-none" sz="4800" b="1" u="sng" dirty="0">
              <a:solidFill>
                <a:schemeClr val="accent6">
                  <a:lumMod val="50000"/>
                </a:schemeClr>
              </a:solidFill>
              <a:latin typeface="Apple Chancery" charset="0"/>
              <a:ea typeface="Apple Chancery" charset="0"/>
              <a:cs typeface="Apple Chancery" charset="0"/>
            </a:endParaRPr>
          </a:p>
        </p:txBody>
      </p:sp>
      <p:pic>
        <p:nvPicPr>
          <p:cNvPr id="4" name="Picture 3"/>
          <p:cNvPicPr>
            <a:picLocks noChangeAspect="1"/>
          </p:cNvPicPr>
          <p:nvPr/>
        </p:nvPicPr>
        <p:blipFill>
          <a:blip r:embed="rId4"/>
          <a:stretch>
            <a:fillRect/>
          </a:stretch>
        </p:blipFill>
        <p:spPr>
          <a:xfrm>
            <a:off x="8830073" y="4341747"/>
            <a:ext cx="2698538" cy="2248781"/>
          </a:xfrm>
          <a:prstGeom prst="rect">
            <a:avLst/>
          </a:prstGeom>
        </p:spPr>
      </p:pic>
      <p:sp>
        <p:nvSpPr>
          <p:cNvPr id="9" name="TextBox 8"/>
          <p:cNvSpPr txBox="1"/>
          <p:nvPr/>
        </p:nvSpPr>
        <p:spPr>
          <a:xfrm>
            <a:off x="555810" y="1417638"/>
            <a:ext cx="8413091" cy="3785652"/>
          </a:xfrm>
          <a:prstGeom prst="rect">
            <a:avLst/>
          </a:prstGeom>
          <a:noFill/>
        </p:spPr>
        <p:txBody>
          <a:bodyPr wrap="square" rtlCol="0">
            <a:spAutoFit/>
          </a:bodyPr>
          <a:lstStyle/>
          <a:p>
            <a:r>
              <a:rPr lang="en-US" sz="2400" dirty="0" smtClean="0">
                <a:latin typeface="Apple Chancery" charset="0"/>
                <a:ea typeface="Apple Chancery" charset="0"/>
                <a:cs typeface="Apple Chancery" charset="0"/>
              </a:rPr>
              <a:t>We salute the highest scorers in the pre-midterm championship:</a:t>
            </a:r>
          </a:p>
          <a:p>
            <a:endParaRPr lang="en-US" sz="2400" dirty="0">
              <a:latin typeface="Apple Chancery" charset="0"/>
              <a:ea typeface="Apple Chancery" charset="0"/>
              <a:cs typeface="Apple Chancery" charset="0"/>
            </a:endParaRPr>
          </a:p>
          <a:p>
            <a:r>
              <a:rPr lang="en-US" sz="2400" b="1" dirty="0" smtClean="0">
                <a:latin typeface="Apple Chancery" charset="0"/>
                <a:ea typeface="Apple Chancery" charset="0"/>
                <a:cs typeface="Apple Chancery" charset="0"/>
              </a:rPr>
              <a:t>RJ27</a:t>
            </a:r>
            <a:r>
              <a:rPr lang="en-US" sz="2400" dirty="0">
                <a:latin typeface="Apple Chancery" charset="0"/>
                <a:ea typeface="Apple Chancery" charset="0"/>
                <a:cs typeface="Apple Chancery" charset="0"/>
              </a:rPr>
              <a:t>	</a:t>
            </a:r>
            <a:r>
              <a:rPr lang="en-US" sz="2400" dirty="0" smtClean="0">
                <a:latin typeface="Apple Chancery" charset="0"/>
                <a:ea typeface="Apple Chancery" charset="0"/>
                <a:cs typeface="Apple Chancery" charset="0"/>
              </a:rPr>
              <a:t>		9.33</a:t>
            </a:r>
            <a:r>
              <a:rPr lang="en-US" sz="2400" dirty="0">
                <a:latin typeface="Apple Chancery" charset="0"/>
                <a:ea typeface="Apple Chancery" charset="0"/>
                <a:cs typeface="Apple Chancery" charset="0"/>
              </a:rPr>
              <a:t>	</a:t>
            </a:r>
            <a:r>
              <a:rPr lang="en-US" sz="2400" dirty="0" smtClean="0">
                <a:latin typeface="Apple Chancery" charset="0"/>
                <a:ea typeface="Apple Chancery" charset="0"/>
                <a:cs typeface="Apple Chancery" charset="0"/>
              </a:rPr>
              <a:t>	GOLD</a:t>
            </a:r>
          </a:p>
          <a:p>
            <a:endParaRPr lang="en-US" sz="2400" dirty="0" smtClean="0">
              <a:latin typeface="Apple Chancery" charset="0"/>
              <a:ea typeface="Apple Chancery" charset="0"/>
              <a:cs typeface="Apple Chancery" charset="0"/>
            </a:endParaRPr>
          </a:p>
          <a:p>
            <a:r>
              <a:rPr lang="en-US" sz="2400" b="1" dirty="0" err="1" smtClean="0">
                <a:latin typeface="Apple Chancery" charset="0"/>
                <a:ea typeface="Apple Chancery" charset="0"/>
                <a:cs typeface="Apple Chancery" charset="0"/>
              </a:rPr>
              <a:t>Gbolahan</a:t>
            </a:r>
            <a:r>
              <a:rPr lang="en-US" sz="2400" dirty="0" smtClean="0">
                <a:latin typeface="Apple Chancery" charset="0"/>
                <a:ea typeface="Apple Chancery" charset="0"/>
                <a:cs typeface="Apple Chancery" charset="0"/>
              </a:rPr>
              <a:t> </a:t>
            </a:r>
            <a:r>
              <a:rPr lang="en-US" sz="2400" dirty="0" err="1">
                <a:latin typeface="Apple Chancery" charset="0"/>
                <a:ea typeface="Apple Chancery" charset="0"/>
                <a:cs typeface="Apple Chancery" charset="0"/>
              </a:rPr>
              <a:t>Adetunji</a:t>
            </a:r>
            <a:r>
              <a:rPr lang="en-US" sz="2400" dirty="0">
                <a:latin typeface="Apple Chancery" charset="0"/>
                <a:ea typeface="Apple Chancery" charset="0"/>
                <a:cs typeface="Apple Chancery" charset="0"/>
              </a:rPr>
              <a:t>	</a:t>
            </a:r>
            <a:r>
              <a:rPr lang="en-US" sz="2400" dirty="0" smtClean="0">
                <a:latin typeface="Apple Chancery" charset="0"/>
                <a:ea typeface="Apple Chancery" charset="0"/>
                <a:cs typeface="Apple Chancery" charset="0"/>
              </a:rPr>
              <a:t>9 		SILVER</a:t>
            </a:r>
          </a:p>
          <a:p>
            <a:endParaRPr lang="en-US" sz="2400" dirty="0" smtClean="0">
              <a:latin typeface="Apple Chancery" charset="0"/>
              <a:ea typeface="Apple Chancery" charset="0"/>
              <a:cs typeface="Apple Chancery" charset="0"/>
            </a:endParaRPr>
          </a:p>
          <a:p>
            <a:r>
              <a:rPr lang="en-US" sz="2400" b="1" dirty="0" smtClean="0">
                <a:latin typeface="Apple Chancery" charset="0"/>
                <a:ea typeface="Apple Chancery" charset="0"/>
                <a:cs typeface="Apple Chancery" charset="0"/>
              </a:rPr>
              <a:t>Dark </a:t>
            </a:r>
            <a:r>
              <a:rPr lang="en-US" sz="2400" b="1" dirty="0">
                <a:latin typeface="Apple Chancery" charset="0"/>
                <a:ea typeface="Apple Chancery" charset="0"/>
                <a:cs typeface="Apple Chancery" charset="0"/>
              </a:rPr>
              <a:t>lord</a:t>
            </a:r>
            <a:r>
              <a:rPr lang="en-US" sz="2400" dirty="0">
                <a:latin typeface="Apple Chancery" charset="0"/>
                <a:ea typeface="Apple Chancery" charset="0"/>
                <a:cs typeface="Apple Chancery" charset="0"/>
              </a:rPr>
              <a:t>	</a:t>
            </a:r>
            <a:r>
              <a:rPr lang="en-US" sz="2400" dirty="0" smtClean="0">
                <a:latin typeface="Apple Chancery" charset="0"/>
                <a:ea typeface="Apple Chancery" charset="0"/>
                <a:cs typeface="Apple Chancery" charset="0"/>
              </a:rPr>
              <a:t>	8.33</a:t>
            </a:r>
            <a:r>
              <a:rPr lang="en-US" sz="2400" dirty="0">
                <a:latin typeface="Apple Chancery" charset="0"/>
                <a:ea typeface="Apple Chancery" charset="0"/>
                <a:cs typeface="Apple Chancery" charset="0"/>
              </a:rPr>
              <a:t>	</a:t>
            </a:r>
            <a:r>
              <a:rPr lang="en-US" sz="2400" dirty="0" smtClean="0">
                <a:latin typeface="Apple Chancery" charset="0"/>
                <a:ea typeface="Apple Chancery" charset="0"/>
                <a:cs typeface="Apple Chancery" charset="0"/>
              </a:rPr>
              <a:t>	BRONZE</a:t>
            </a:r>
          </a:p>
          <a:p>
            <a:endParaRPr lang="en-US" sz="2400" dirty="0" smtClean="0">
              <a:latin typeface="Apple Chancery" charset="0"/>
              <a:ea typeface="Apple Chancery" charset="0"/>
              <a:cs typeface="Apple Chancery" charset="0"/>
            </a:endParaRPr>
          </a:p>
          <a:p>
            <a:r>
              <a:rPr lang="en-US" sz="2400" b="1" dirty="0" err="1" smtClean="0">
                <a:latin typeface="Apple Chancery" charset="0"/>
                <a:ea typeface="Apple Chancery" charset="0"/>
                <a:cs typeface="Apple Chancery" charset="0"/>
              </a:rPr>
              <a:t>minwin</a:t>
            </a:r>
            <a:r>
              <a:rPr lang="en-US" sz="2400" dirty="0">
                <a:latin typeface="Apple Chancery" charset="0"/>
                <a:ea typeface="Apple Chancery" charset="0"/>
                <a:cs typeface="Apple Chancery" charset="0"/>
              </a:rPr>
              <a:t>	</a:t>
            </a:r>
            <a:r>
              <a:rPr lang="en-US" sz="2400" dirty="0" smtClean="0">
                <a:latin typeface="Apple Chancery" charset="0"/>
                <a:ea typeface="Apple Chancery" charset="0"/>
                <a:cs typeface="Apple Chancery" charset="0"/>
              </a:rPr>
              <a:t>	8.66</a:t>
            </a:r>
            <a:r>
              <a:rPr lang="en-US" sz="2400" dirty="0">
                <a:latin typeface="Apple Chancery" charset="0"/>
                <a:ea typeface="Apple Chancery" charset="0"/>
                <a:cs typeface="Apple Chancery" charset="0"/>
              </a:rPr>
              <a:t>	</a:t>
            </a:r>
            <a:r>
              <a:rPr lang="en-US" sz="2400" dirty="0" smtClean="0">
                <a:latin typeface="Apple Chancery" charset="0"/>
                <a:ea typeface="Apple Chancery" charset="0"/>
                <a:cs typeface="Apple Chancery" charset="0"/>
              </a:rPr>
              <a:t>	</a:t>
            </a:r>
            <a:r>
              <a:rPr lang="en-US" sz="2400" dirty="0" err="1" smtClean="0">
                <a:latin typeface="Apple Chancery" charset="0"/>
                <a:ea typeface="Apple Chancery" charset="0"/>
                <a:cs typeface="Apple Chancery" charset="0"/>
              </a:rPr>
              <a:t>Honourable</a:t>
            </a:r>
            <a:r>
              <a:rPr lang="en-US" sz="2400" dirty="0" smtClean="0">
                <a:latin typeface="Apple Chancery" charset="0"/>
                <a:ea typeface="Apple Chancery" charset="0"/>
                <a:cs typeface="Apple Chancery" charset="0"/>
              </a:rPr>
              <a:t> mention</a:t>
            </a:r>
          </a:p>
          <a:p>
            <a:r>
              <a:rPr lang="en-US" sz="2400" b="1" dirty="0" smtClean="0">
                <a:latin typeface="Apple Chancery" charset="0"/>
                <a:ea typeface="Apple Chancery" charset="0"/>
                <a:cs typeface="Apple Chancery" charset="0"/>
              </a:rPr>
              <a:t>Alex </a:t>
            </a:r>
            <a:r>
              <a:rPr lang="en-US" sz="2400" b="1" dirty="0" err="1">
                <a:latin typeface="Apple Chancery" charset="0"/>
                <a:ea typeface="Apple Chancery" charset="0"/>
                <a:cs typeface="Apple Chancery" charset="0"/>
              </a:rPr>
              <a:t>Papanicolaou</a:t>
            </a:r>
            <a:r>
              <a:rPr lang="en-US" sz="2400" dirty="0">
                <a:latin typeface="Apple Chancery" charset="0"/>
                <a:ea typeface="Apple Chancery" charset="0"/>
                <a:cs typeface="Apple Chancery" charset="0"/>
              </a:rPr>
              <a:t>	</a:t>
            </a:r>
            <a:r>
              <a:rPr lang="en-US" sz="2400" dirty="0" smtClean="0">
                <a:latin typeface="Apple Chancery" charset="0"/>
                <a:ea typeface="Apple Chancery" charset="0"/>
                <a:cs typeface="Apple Chancery" charset="0"/>
              </a:rPr>
              <a:t>8.66	</a:t>
            </a:r>
            <a:r>
              <a:rPr lang="en-US" sz="2400" dirty="0">
                <a:latin typeface="Apple Chancery" charset="0"/>
                <a:ea typeface="Apple Chancery" charset="0"/>
                <a:cs typeface="Apple Chancery" charset="0"/>
              </a:rPr>
              <a:t>	</a:t>
            </a:r>
            <a:r>
              <a:rPr lang="en-US" sz="2400" dirty="0" err="1">
                <a:latin typeface="Apple Chancery" charset="0"/>
                <a:ea typeface="Apple Chancery" charset="0"/>
                <a:cs typeface="Apple Chancery" charset="0"/>
              </a:rPr>
              <a:t>Honourable</a:t>
            </a:r>
            <a:r>
              <a:rPr lang="en-US" sz="2400" dirty="0">
                <a:latin typeface="Apple Chancery" charset="0"/>
                <a:ea typeface="Apple Chancery" charset="0"/>
                <a:cs typeface="Apple Chancery" charset="0"/>
              </a:rPr>
              <a:t> </a:t>
            </a:r>
            <a:r>
              <a:rPr lang="en-US" sz="2400" dirty="0" smtClean="0">
                <a:latin typeface="Apple Chancery" charset="0"/>
                <a:ea typeface="Apple Chancery" charset="0"/>
                <a:cs typeface="Apple Chancery" charset="0"/>
              </a:rPr>
              <a:t>mention</a:t>
            </a:r>
            <a:endParaRPr lang="en-US" sz="2400" dirty="0">
              <a:latin typeface="Apple Chancery" charset="0"/>
              <a:ea typeface="Apple Chancery" charset="0"/>
              <a:cs typeface="Apple Chancery" charset="0"/>
            </a:endParaRPr>
          </a:p>
        </p:txBody>
      </p:sp>
      <p:pic>
        <p:nvPicPr>
          <p:cNvPr id="1028" name="Picture 4" descr="mage result for gold med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5629" y="1796680"/>
            <a:ext cx="2166025" cy="21660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TPChart" title="Results Chart"/>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096000" y="1604428"/>
            <a:ext cx="6096000" cy="5143500"/>
          </a:xfrm>
          <a:prstGeom prst="rect">
            <a:avLst/>
          </a:prstGeom>
        </p:spPr>
      </p:pic>
      <p:sp>
        <p:nvSpPr>
          <p:cNvPr id="13313" name="TPQuestion" title="Question Text"/>
          <p:cNvSpPr>
            <a:spLocks noGrp="1"/>
          </p:cNvSpPr>
          <p:nvPr>
            <p:ph type="title"/>
          </p:nvPr>
        </p:nvSpPr>
        <p:spPr/>
        <p:txBody>
          <a:bodyPr/>
          <a:lstStyle/>
          <a:p>
            <a:r>
              <a:rPr lang="en-US" altLang="en-US" sz="3600" dirty="0" smtClean="0">
                <a:ea typeface="MS PGothic" charset="-128"/>
              </a:rPr>
              <a:t/>
            </a:r>
            <a:br>
              <a:rPr lang="en-US" altLang="en-US" sz="3600" dirty="0" smtClean="0">
                <a:ea typeface="MS PGothic" charset="-128"/>
              </a:rPr>
            </a:br>
            <a:r>
              <a:rPr lang="en-US" altLang="en-US" sz="3600" dirty="0" smtClean="0">
                <a:ea typeface="MS PGothic" charset="-128"/>
              </a:rPr>
              <a:t>Microeconomic models</a:t>
            </a:r>
            <a:r>
              <a:rPr lang="is-IS" altLang="en-US" sz="3600" dirty="0" smtClean="0">
                <a:ea typeface="MS PGothic" charset="-128"/>
              </a:rPr>
              <a:t>… (choose </a:t>
            </a:r>
            <a:r>
              <a:rPr lang="is-IS" altLang="en-US" sz="3600" i="1" dirty="0" smtClean="0">
                <a:ea typeface="MS PGothic" charset="-128"/>
              </a:rPr>
              <a:t>one</a:t>
            </a:r>
            <a:r>
              <a:rPr lang="is-IS" altLang="en-US" sz="3600" dirty="0" smtClean="0">
                <a:ea typeface="MS PGothic" charset="-128"/>
              </a:rPr>
              <a:t>)</a:t>
            </a:r>
            <a:r>
              <a:rPr lang="en-US" altLang="en-US" sz="3600" dirty="0" smtClean="0">
                <a:ea typeface="MS PGothic" charset="-128"/>
              </a:rPr>
              <a:t/>
            </a:r>
            <a:br>
              <a:rPr lang="en-US" altLang="en-US" sz="3600" dirty="0" smtClean="0">
                <a:ea typeface="MS PGothic" charset="-128"/>
              </a:rPr>
            </a:br>
            <a:endParaRPr lang="en-US" altLang="en-US" sz="3600" dirty="0">
              <a:ea typeface="MS PGothic" charset="-128"/>
            </a:endParaRPr>
          </a:p>
        </p:txBody>
      </p:sp>
      <p:sp>
        <p:nvSpPr>
          <p:cNvPr id="13314" name="TPAnswers" title="Answer Text"/>
          <p:cNvSpPr>
            <a:spLocks noGrp="1"/>
          </p:cNvSpPr>
          <p:nvPr>
            <p:ph idx="1"/>
            <p:custDataLst>
              <p:tags r:id="rId3"/>
            </p:custDataLst>
          </p:nvPr>
        </p:nvSpPr>
        <p:spPr>
          <a:xfrm>
            <a:off x="860611" y="1658471"/>
            <a:ext cx="6595266" cy="4525963"/>
          </a:xfrm>
        </p:spPr>
        <p:txBody>
          <a:bodyPr>
            <a:normAutofit fontScale="85000" lnSpcReduction="20000"/>
          </a:bodyPr>
          <a:lstStyle/>
          <a:p>
            <a:pPr marL="514350" indent="-514350">
              <a:lnSpc>
                <a:spcPct val="120000"/>
              </a:lnSpc>
              <a:spcAft>
                <a:spcPts val="600"/>
              </a:spcAft>
              <a:buFont typeface="Arial" charset="0"/>
              <a:buAutoNum type="alphaUcPeriod"/>
            </a:pPr>
            <a:r>
              <a:rPr lang="en-US" altLang="en-US" dirty="0">
                <a:ea typeface="MS PGothic" charset="-128"/>
              </a:rPr>
              <a:t>Make assumptions that are completely accurate and fully describe the real world</a:t>
            </a:r>
          </a:p>
          <a:p>
            <a:pPr marL="514350" indent="-514350">
              <a:lnSpc>
                <a:spcPct val="120000"/>
              </a:lnSpc>
              <a:spcAft>
                <a:spcPts val="600"/>
              </a:spcAft>
              <a:buFont typeface="Arial" charset="0"/>
              <a:buAutoNum type="alphaUcPeriod"/>
            </a:pPr>
            <a:r>
              <a:rPr lang="en-US" altLang="en-US" dirty="0" smtClean="0">
                <a:ea typeface="MS PGothic" charset="-128"/>
              </a:rPr>
              <a:t>Focus </a:t>
            </a:r>
            <a:r>
              <a:rPr lang="en-US" altLang="en-US" dirty="0">
                <a:ea typeface="MS PGothic" charset="-128"/>
              </a:rPr>
              <a:t>on </a:t>
            </a:r>
            <a:r>
              <a:rPr lang="en-US" altLang="en-US" dirty="0" smtClean="0">
                <a:ea typeface="MS PGothic" charset="-128"/>
              </a:rPr>
              <a:t>national and global economic growth and how this is affected by government borrowing and lending</a:t>
            </a:r>
          </a:p>
          <a:p>
            <a:pPr marL="514350" indent="-514350">
              <a:lnSpc>
                <a:spcPct val="120000"/>
              </a:lnSpc>
              <a:spcAft>
                <a:spcPts val="600"/>
              </a:spcAft>
              <a:buFont typeface="Arial" charset="0"/>
              <a:buAutoNum type="alphaUcPeriod"/>
            </a:pPr>
            <a:r>
              <a:rPr lang="en-US" altLang="en-US" dirty="0" smtClean="0">
                <a:ea typeface="MS PGothic" charset="-128"/>
              </a:rPr>
              <a:t>Never </a:t>
            </a:r>
            <a:r>
              <a:rPr lang="en-US" altLang="en-US" dirty="0">
                <a:ea typeface="MS PGothic" charset="-128"/>
              </a:rPr>
              <a:t>make testable </a:t>
            </a:r>
            <a:r>
              <a:rPr lang="en-US" altLang="en-US" dirty="0" smtClean="0">
                <a:ea typeface="MS PGothic" charset="-128"/>
              </a:rPr>
              <a:t>predictions</a:t>
            </a:r>
          </a:p>
          <a:p>
            <a:pPr marL="514350" indent="-514350">
              <a:lnSpc>
                <a:spcPct val="120000"/>
              </a:lnSpc>
              <a:spcAft>
                <a:spcPts val="600"/>
              </a:spcAft>
              <a:buFont typeface="Arial" charset="0"/>
              <a:buAutoNum type="alphaUcPeriod"/>
            </a:pPr>
            <a:r>
              <a:rPr lang="en-US" altLang="en-US" dirty="0" smtClean="0">
                <a:ea typeface="MS PGothic" charset="-128"/>
              </a:rPr>
              <a:t>Are often written and </a:t>
            </a:r>
            <a:r>
              <a:rPr lang="en-US" altLang="en-US" dirty="0" err="1" smtClean="0">
                <a:ea typeface="MS PGothic" charset="-128"/>
              </a:rPr>
              <a:t>analysed</a:t>
            </a:r>
            <a:r>
              <a:rPr lang="en-US" altLang="en-US" dirty="0" smtClean="0">
                <a:ea typeface="MS PGothic" charset="-128"/>
              </a:rPr>
              <a:t> using formal mathematics</a:t>
            </a:r>
          </a:p>
          <a:p>
            <a:pPr marL="514350" indent="-514350">
              <a:lnSpc>
                <a:spcPct val="120000"/>
              </a:lnSpc>
              <a:spcAft>
                <a:spcPts val="600"/>
              </a:spcAft>
              <a:buFont typeface="Arial" charset="0"/>
              <a:buAutoNum type="alphaUcPeriod"/>
            </a:pPr>
            <a:r>
              <a:rPr lang="en-US" altLang="en-US" dirty="0" smtClean="0">
                <a:ea typeface="MS PGothic" charset="-128"/>
              </a:rPr>
              <a:t>All </a:t>
            </a:r>
            <a:r>
              <a:rPr lang="en-US" altLang="en-US" dirty="0">
                <a:ea typeface="MS PGothic" charset="-128"/>
              </a:rPr>
              <a:t>of the </a:t>
            </a:r>
            <a:r>
              <a:rPr lang="en-US" altLang="en-US" dirty="0" smtClean="0">
                <a:ea typeface="MS PGothic" charset="-128"/>
              </a:rPr>
              <a:t>above</a:t>
            </a:r>
            <a:endParaRPr lang="en-US" altLang="en-US" dirty="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I1" title="Correct Answer Indicator"/>
          <p:cNvSpPr/>
          <p:nvPr>
            <p:custDataLst>
              <p:tags r:id="rId4"/>
            </p:custDataLst>
          </p:nvPr>
        </p:nvSpPr>
        <p:spPr>
          <a:xfrm>
            <a:off x="535491" y="4701730"/>
            <a:ext cx="406400" cy="4064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TPCountdown" title="Countdown Timer"/>
          <p:cNvGrpSpPr/>
          <p:nvPr>
            <p:custDataLst>
              <p:tags r:id="rId5"/>
            </p:custDataLst>
          </p:nvPr>
        </p:nvGrpSpPr>
        <p:grpSpPr>
          <a:xfrm>
            <a:off x="10795000" y="6096000"/>
            <a:ext cx="1270000" cy="635000"/>
            <a:chOff x="7683500" y="5842000"/>
            <a:chExt cx="1270000" cy="635000"/>
          </a:xfrm>
        </p:grpSpPr>
        <p:sp>
          <p:nvSpPr>
            <p:cNvPr id="10"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smtClean="0">
                  <a:solidFill>
                    <a:srgbClr val="FF0000"/>
                  </a:solidFill>
                  <a:latin typeface="Tahoma" charset="0"/>
                </a:rPr>
                <a:t>:40</a:t>
              </a:r>
              <a:endParaRPr lang="en-US" b="1">
                <a:solidFill>
                  <a:srgbClr val="FF0000"/>
                </a:solidFill>
                <a:latin typeface="Tahoma" charset="0"/>
              </a:endParaRPr>
            </a:p>
          </p:txBody>
        </p:sp>
        <p:cxnSp>
          <p:nvCxnSpPr>
            <p:cNvPr id="18"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13810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6950" y="1492250"/>
            <a:ext cx="7658100" cy="3873500"/>
          </a:xfrm>
          <a:prstGeom prst="rect">
            <a:avLst/>
          </a:prstGeom>
        </p:spPr>
      </p:pic>
      <p:sp>
        <p:nvSpPr>
          <p:cNvPr id="3" name="TextBox 2"/>
          <p:cNvSpPr txBox="1"/>
          <p:nvPr/>
        </p:nvSpPr>
        <p:spPr>
          <a:xfrm>
            <a:off x="645459" y="143435"/>
            <a:ext cx="10488706" cy="369332"/>
          </a:xfrm>
          <a:prstGeom prst="rect">
            <a:avLst/>
          </a:prstGeom>
          <a:noFill/>
        </p:spPr>
        <p:txBody>
          <a:bodyPr wrap="square" rtlCol="0">
            <a:spAutoFit/>
          </a:bodyPr>
          <a:lstStyle/>
          <a:p>
            <a:r>
              <a:rPr lang="en-US" dirty="0" smtClean="0"/>
              <a:t>From “</a:t>
            </a:r>
            <a:r>
              <a:rPr lang="en-US" dirty="0"/>
              <a:t>On the Existence of Pure and Mixed Strategy Nash Equilibria in Discontinuous </a:t>
            </a:r>
            <a:r>
              <a:rPr lang="en-US" dirty="0" smtClean="0"/>
              <a:t>Games”, </a:t>
            </a:r>
            <a:r>
              <a:rPr lang="en-US" dirty="0" err="1" smtClean="0"/>
              <a:t>Reny</a:t>
            </a:r>
            <a:r>
              <a:rPr lang="en-US" dirty="0" smtClean="0"/>
              <a:t> 1999</a:t>
            </a:r>
            <a:endParaRPr lang="en-US" b="1" dirty="0"/>
          </a:p>
        </p:txBody>
      </p:sp>
    </p:spTree>
    <p:extLst>
      <p:ext uri="{BB962C8B-B14F-4D97-AF65-F5344CB8AC3E}">
        <p14:creationId xmlns:p14="http://schemas.microsoft.com/office/powerpoint/2010/main" val="560971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0100" y="558800"/>
            <a:ext cx="8051800" cy="5740400"/>
          </a:xfrm>
          <a:prstGeom prst="rect">
            <a:avLst/>
          </a:prstGeom>
        </p:spPr>
      </p:pic>
    </p:spTree>
    <p:extLst>
      <p:ext uri="{BB962C8B-B14F-4D97-AF65-F5344CB8AC3E}">
        <p14:creationId xmlns:p14="http://schemas.microsoft.com/office/powerpoint/2010/main" val="800857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a:xfrm>
            <a:off x="150729" y="666614"/>
            <a:ext cx="11469771" cy="1143000"/>
          </a:xfrm>
        </p:spPr>
        <p:txBody>
          <a:bodyPr/>
          <a:lstStyle/>
          <a:p>
            <a:r>
              <a:rPr lang="en-US" sz="2800" i="1" dirty="0"/>
              <a:t>Choose one or all that are correct.</a:t>
            </a:r>
            <a:r>
              <a:rPr lang="en-US" sz="2800" dirty="0"/>
              <a:t> </a:t>
            </a:r>
            <a:r>
              <a:rPr lang="en-US" sz="2800" b="1" dirty="0"/>
              <a:t>The following situation(s) or condition(s) imply the economy has NOT attained a Pareto efficient outcome.</a:t>
            </a:r>
            <a:r>
              <a:rPr lang="en-US" sz="2800" dirty="0"/>
              <a:t/>
            </a:r>
            <a:br>
              <a:rPr lang="en-US" sz="2800" dirty="0"/>
            </a:br>
            <a:r>
              <a:rPr lang="en-US" sz="2800" dirty="0"/>
              <a:t/>
            </a:r>
            <a:br>
              <a:rPr lang="en-US" sz="2800" dirty="0"/>
            </a:br>
            <a:endParaRPr lang="en-US" altLang="en-US" sz="2800" dirty="0">
              <a:ea typeface="MS PGothic" charset="-128"/>
            </a:endParaRPr>
          </a:p>
        </p:txBody>
      </p:sp>
      <p:sp>
        <p:nvSpPr>
          <p:cNvPr id="13314" name="TPAnswers" title="Answer Text"/>
          <p:cNvSpPr>
            <a:spLocks noGrp="1"/>
          </p:cNvSpPr>
          <p:nvPr>
            <p:ph idx="1"/>
            <p:custDataLst>
              <p:tags r:id="rId2"/>
            </p:custDataLst>
          </p:nvPr>
        </p:nvSpPr>
        <p:spPr>
          <a:xfrm>
            <a:off x="214009" y="1423616"/>
            <a:ext cx="9091356" cy="5307384"/>
          </a:xfrm>
        </p:spPr>
        <p:txBody>
          <a:bodyPr>
            <a:noAutofit/>
          </a:bodyPr>
          <a:lstStyle/>
          <a:p>
            <a:pPr marL="514350" indent="-514350">
              <a:buFont typeface="+mj-lt"/>
              <a:buAutoNum type="alphaUcPeriod"/>
            </a:pPr>
            <a:r>
              <a:rPr lang="en-US" sz="2200" dirty="0" smtClean="0"/>
              <a:t>We can produce more toothbrushes w/o producing less toothpaste, but this requires us to produce less food; consumers value all 3 goods </a:t>
            </a:r>
          </a:p>
          <a:p>
            <a:pPr marL="514350" indent="-514350">
              <a:buFont typeface="+mj-lt"/>
              <a:buAutoNum type="alphaUcPeriod"/>
            </a:pPr>
            <a:r>
              <a:rPr lang="en-US" sz="2200" dirty="0" smtClean="0"/>
              <a:t>The economy is not producing any liverwurst; however, liverwurst does not enter into any consumer’s utility function.</a:t>
            </a:r>
          </a:p>
          <a:p>
            <a:pPr marL="514350" indent="-514350">
              <a:buFont typeface="+mj-lt"/>
              <a:buAutoNum type="alphaUcPeriod"/>
            </a:pPr>
            <a:r>
              <a:rPr lang="en-US" sz="2200" dirty="0" smtClean="0"/>
              <a:t>At current levels of consumption, older people are willing to give up 2 toothbrushes for 1 toothpaste, while younger people are willing to trade these off 1-for-1; both groups have a positive amount of each.</a:t>
            </a:r>
          </a:p>
          <a:p>
            <a:pPr marL="514350" indent="-514350">
              <a:buFont typeface="+mj-lt"/>
              <a:buAutoNum type="alphaUcPeriod"/>
            </a:pPr>
            <a:r>
              <a:rPr lang="en-US" sz="2200" dirty="0" smtClean="0"/>
              <a:t>At current production, the PPF slope shows we can produce 1 fewer tube of toothpaste &amp; thus produce 2 more toothbrushes. All consumers have a MRS of 1 between these, &amp; all consume a + amount of both.</a:t>
            </a:r>
            <a:endParaRPr lang="en-US" sz="2200" dirty="0"/>
          </a:p>
        </p:txBody>
      </p:sp>
      <p:pic>
        <p:nvPicPr>
          <p:cNvPr id="12" name="TPChart" title="Results Chart"/>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835069" y="1731794"/>
            <a:ext cx="3155925" cy="4262607"/>
          </a:xfrm>
          <a:prstGeom prst="rect">
            <a:avLst/>
          </a:prstGeom>
        </p:spPr>
      </p:pic>
      <p:sp>
        <p:nvSpPr>
          <p:cNvPr id="9" name="CAI1" title="Correct Answer Indicator"/>
          <p:cNvSpPr/>
          <p:nvPr>
            <p:custDataLst>
              <p:tags r:id="rId4"/>
            </p:custDataLst>
          </p:nvPr>
        </p:nvSpPr>
        <p:spPr>
          <a:xfrm>
            <a:off x="-50151" y="2987579"/>
            <a:ext cx="330200" cy="3302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2" title="Correct Answer Indicator"/>
          <p:cNvSpPr/>
          <p:nvPr>
            <p:custDataLst>
              <p:tags r:id="rId5"/>
            </p:custDataLst>
          </p:nvPr>
        </p:nvSpPr>
        <p:spPr>
          <a:xfrm>
            <a:off x="-50151" y="4060475"/>
            <a:ext cx="330200" cy="3302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TPCountdown" title="Countdown Timer"/>
          <p:cNvGrpSpPr/>
          <p:nvPr>
            <p:custDataLst>
              <p:tags r:id="rId6"/>
            </p:custDataLst>
          </p:nvPr>
        </p:nvGrpSpPr>
        <p:grpSpPr>
          <a:xfrm>
            <a:off x="10767515" y="6096000"/>
            <a:ext cx="1297485" cy="635000"/>
            <a:chOff x="7683500" y="5842000"/>
            <a:chExt cx="1270000" cy="635000"/>
          </a:xfrm>
        </p:grpSpPr>
        <p:sp>
          <p:nvSpPr>
            <p:cNvPr id="2"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dirty="0" smtClean="0">
                  <a:solidFill>
                    <a:srgbClr val="FF0000"/>
                  </a:solidFill>
                  <a:latin typeface="Tahoma" charset="0"/>
                </a:rPr>
                <a:t>1:30</a:t>
              </a:r>
              <a:endParaRPr lang="en-US" b="1" dirty="0">
                <a:solidFill>
                  <a:srgbClr val="FF0000"/>
                </a:solidFill>
                <a:latin typeface="Tahoma" charset="0"/>
              </a:endParaRPr>
            </a:p>
          </p:txBody>
        </p:sp>
        <p:cxnSp>
          <p:nvCxnSpPr>
            <p:cNvPr id="4"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a:xfrm>
            <a:off x="239948" y="-38100"/>
            <a:ext cx="11952052" cy="1143000"/>
          </a:xfrm>
        </p:spPr>
        <p:txBody>
          <a:bodyPr/>
          <a:lstStyle/>
          <a:p>
            <a:r>
              <a:rPr lang="en-US" altLang="en-US" sz="2800" dirty="0">
                <a:ea typeface="MS PGothic" charset="-128"/>
              </a:rPr>
              <a:t>Which of the following depict </a:t>
            </a:r>
            <a:r>
              <a:rPr lang="en-US" altLang="en-US" sz="2800" u="sng" dirty="0">
                <a:ea typeface="MS PGothic" charset="-128"/>
              </a:rPr>
              <a:t>PANEL </a:t>
            </a:r>
            <a:r>
              <a:rPr lang="en-US" altLang="en-US" sz="2800" u="sng" dirty="0" smtClean="0">
                <a:ea typeface="MS PGothic" charset="-128"/>
              </a:rPr>
              <a:t>MICRO-DATA</a:t>
            </a:r>
            <a:r>
              <a:rPr lang="en-US" altLang="en-US" sz="2800" dirty="0" smtClean="0">
                <a:ea typeface="MS PGothic" charset="-128"/>
              </a:rPr>
              <a:t> </a:t>
            </a:r>
            <a:r>
              <a:rPr lang="en-US" altLang="en-US" sz="2000" i="1" dirty="0" smtClean="0">
                <a:ea typeface="MS PGothic" charset="-128"/>
              </a:rPr>
              <a:t>(clockwise A,B,C,D; choose </a:t>
            </a:r>
            <a:r>
              <a:rPr lang="en-US" altLang="en-US" sz="2000" i="1" dirty="0">
                <a:ea typeface="MS PGothic" charset="-128"/>
              </a:rPr>
              <a:t>ALL </a:t>
            </a:r>
            <a:r>
              <a:rPr lang="en-US" altLang="en-US" sz="2000" i="1" dirty="0" smtClean="0">
                <a:ea typeface="MS PGothic" charset="-128"/>
              </a:rPr>
              <a:t>correct</a:t>
            </a:r>
            <a:r>
              <a:rPr lang="en-US" altLang="en-US" sz="2000" i="1" dirty="0">
                <a:ea typeface="MS PGothic" charset="-128"/>
              </a:rPr>
              <a:t>)</a:t>
            </a:r>
            <a:endParaRPr lang="en-US" altLang="en-US" sz="2800" dirty="0">
              <a:ea typeface="MS PGothic" charset="-128"/>
            </a:endParaRPr>
          </a:p>
        </p:txBody>
      </p:sp>
      <p:sp>
        <p:nvSpPr>
          <p:cNvPr id="13314" name="TPAnswers" title="Answer Text"/>
          <p:cNvSpPr>
            <a:spLocks noGrp="1"/>
          </p:cNvSpPr>
          <p:nvPr>
            <p:ph idx="1"/>
            <p:custDataLst>
              <p:tags r:id="rId2"/>
            </p:custDataLst>
          </p:nvPr>
        </p:nvSpPr>
        <p:spPr>
          <a:xfrm>
            <a:off x="8741923" y="4387850"/>
            <a:ext cx="966282" cy="2025650"/>
          </a:xfrm>
        </p:spPr>
        <p:txBody>
          <a:bodyPr>
            <a:noAutofit/>
          </a:bodyPr>
          <a:lstStyle/>
          <a:p>
            <a:pPr marL="514350" indent="-514350">
              <a:spcBef>
                <a:spcPts val="769"/>
              </a:spcBef>
              <a:buFont typeface="Arial" charset="0"/>
              <a:buAutoNum type="alphaUcPeriod"/>
            </a:pPr>
            <a:r>
              <a:rPr lang="en-US" altLang="en-US" sz="2000" dirty="0" smtClean="0">
                <a:ea typeface="MS PGothic" charset="-128"/>
              </a:rPr>
              <a:t>A</a:t>
            </a:r>
          </a:p>
          <a:p>
            <a:pPr marL="514350" indent="-514350">
              <a:spcBef>
                <a:spcPts val="769"/>
              </a:spcBef>
              <a:buFont typeface="Arial" charset="0"/>
              <a:buAutoNum type="alphaUcPeriod"/>
            </a:pPr>
            <a:r>
              <a:rPr lang="en-US" altLang="en-US" sz="2000" dirty="0" smtClean="0">
                <a:ea typeface="MS PGothic" charset="-128"/>
              </a:rPr>
              <a:t>B</a:t>
            </a:r>
          </a:p>
          <a:p>
            <a:pPr marL="514350" indent="-514350">
              <a:spcBef>
                <a:spcPts val="769"/>
              </a:spcBef>
              <a:buFont typeface="Arial" charset="0"/>
              <a:buAutoNum type="alphaUcPeriod"/>
            </a:pPr>
            <a:r>
              <a:rPr lang="en-US" altLang="en-US" sz="2000" dirty="0" smtClean="0">
                <a:ea typeface="MS PGothic" charset="-128"/>
              </a:rPr>
              <a:t>C</a:t>
            </a:r>
          </a:p>
          <a:p>
            <a:pPr marL="514350" indent="-514350">
              <a:spcBef>
                <a:spcPts val="769"/>
              </a:spcBef>
              <a:buFont typeface="Arial" charset="0"/>
              <a:buAutoNum type="alphaUcPeriod"/>
            </a:pPr>
            <a:r>
              <a:rPr lang="en-US" altLang="en-US" sz="2000" dirty="0" smtClean="0">
                <a:ea typeface="MS PGothic" charset="-128"/>
              </a:rPr>
              <a:t>D</a:t>
            </a:r>
            <a:endParaRPr lang="en-US" altLang="en-US" sz="2000" dirty="0">
              <a:ea typeface="MS PGothic" charset="-128"/>
            </a:endParaRPr>
          </a:p>
        </p:txBody>
      </p:sp>
      <p:pic>
        <p:nvPicPr>
          <p:cNvPr id="17" name="TPChart" title="Results Chart"/>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9625402" y="4126959"/>
            <a:ext cx="2389490" cy="2547431"/>
          </a:xfrm>
          <a:prstGeom prst="rect">
            <a:avLst/>
          </a:prstGeom>
        </p:spPr>
      </p:pic>
      <p:sp>
        <p:nvSpPr>
          <p:cNvPr id="9" name="TPAnswers" title="Answer Text"/>
          <p:cNvSpPr txBox="1">
            <a:spLocks/>
          </p:cNvSpPr>
          <p:nvPr>
            <p:custDataLst>
              <p:tags r:id="rId4"/>
            </p:custDataLst>
          </p:nvPr>
        </p:nvSpPr>
        <p:spPr bwMode="auto">
          <a:xfrm>
            <a:off x="2684834" y="980582"/>
            <a:ext cx="12114178" cy="625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fontAlgn="auto">
              <a:spcBef>
                <a:spcPts val="0"/>
              </a:spcBef>
              <a:spcAft>
                <a:spcPts val="600"/>
              </a:spcAft>
              <a:buFontTx/>
              <a:buNone/>
            </a:pPr>
            <a:endParaRPr lang="en-US" altLang="en-US" dirty="0" smtClean="0">
              <a:ea typeface="MS PGothic" charset="-128"/>
            </a:endParaRPr>
          </a:p>
          <a:p>
            <a:pPr marL="514350" indent="-514350" fontAlgn="auto">
              <a:spcBef>
                <a:spcPts val="0"/>
              </a:spcBef>
              <a:spcAft>
                <a:spcPts val="600"/>
              </a:spcAft>
              <a:buFontTx/>
              <a:buNone/>
            </a:pPr>
            <a:endParaRPr lang="en-US" altLang="en-US" dirty="0" smtClean="0">
              <a:ea typeface="MS PGothic" charset="-128"/>
            </a:endParaRPr>
          </a:p>
          <a:p>
            <a:pPr marL="514350" indent="-514350" fontAlgn="auto">
              <a:spcBef>
                <a:spcPts val="0"/>
              </a:spcBef>
              <a:spcAft>
                <a:spcPts val="600"/>
              </a:spcAft>
              <a:buFontTx/>
              <a:buNone/>
            </a:pPr>
            <a:endParaRPr lang="en-US" altLang="en-US" dirty="0">
              <a:ea typeface="MS PGothic" charset="-128"/>
            </a:endParaRPr>
          </a:p>
        </p:txBody>
      </p:sp>
      <p:pic>
        <p:nvPicPr>
          <p:cNvPr id="10" name="Picture 9" descr="A." title="A."/>
          <p:cNvPicPr>
            <a:picLocks noChangeAspect="1"/>
          </p:cNvPicPr>
          <p:nvPr/>
        </p:nvPicPr>
        <p:blipFill>
          <a:blip r:embed="rId9"/>
          <a:stretch>
            <a:fillRect/>
          </a:stretch>
        </p:blipFill>
        <p:spPr>
          <a:xfrm>
            <a:off x="338710" y="1011189"/>
            <a:ext cx="3728937" cy="2442598"/>
          </a:xfrm>
          <a:prstGeom prst="rect">
            <a:avLst/>
          </a:prstGeom>
        </p:spPr>
      </p:pic>
      <p:pic>
        <p:nvPicPr>
          <p:cNvPr id="7" name="Picture 6"/>
          <p:cNvPicPr>
            <a:picLocks noChangeAspect="1"/>
          </p:cNvPicPr>
          <p:nvPr/>
        </p:nvPicPr>
        <p:blipFill>
          <a:blip r:embed="rId10"/>
          <a:stretch>
            <a:fillRect/>
          </a:stretch>
        </p:blipFill>
        <p:spPr>
          <a:xfrm>
            <a:off x="4982578" y="792379"/>
            <a:ext cx="4954448" cy="2880218"/>
          </a:xfrm>
          <a:prstGeom prst="rect">
            <a:avLst/>
          </a:prstGeom>
        </p:spPr>
      </p:pic>
      <p:pic>
        <p:nvPicPr>
          <p:cNvPr id="8" name="Picture 7"/>
          <p:cNvPicPr>
            <a:picLocks noChangeAspect="1"/>
          </p:cNvPicPr>
          <p:nvPr/>
        </p:nvPicPr>
        <p:blipFill>
          <a:blip r:embed="rId11"/>
          <a:stretch>
            <a:fillRect/>
          </a:stretch>
        </p:blipFill>
        <p:spPr>
          <a:xfrm>
            <a:off x="735616" y="3860800"/>
            <a:ext cx="2463800" cy="2552700"/>
          </a:xfrm>
          <a:prstGeom prst="rect">
            <a:avLst/>
          </a:prstGeom>
        </p:spPr>
      </p:pic>
      <p:pic>
        <p:nvPicPr>
          <p:cNvPr id="11" name="Picture 10"/>
          <p:cNvPicPr>
            <a:picLocks noChangeAspect="1"/>
          </p:cNvPicPr>
          <p:nvPr/>
        </p:nvPicPr>
        <p:blipFill>
          <a:blip r:embed="rId12"/>
          <a:stretch>
            <a:fillRect/>
          </a:stretch>
        </p:blipFill>
        <p:spPr>
          <a:xfrm>
            <a:off x="3945354" y="3965540"/>
            <a:ext cx="4400978" cy="2447960"/>
          </a:xfrm>
          <a:prstGeom prst="rect">
            <a:avLst/>
          </a:prstGeom>
        </p:spPr>
      </p:pic>
      <p:pic>
        <p:nvPicPr>
          <p:cNvPr id="16" name="Picture 15" descr="A." title="A."/>
          <p:cNvPicPr>
            <a:picLocks noChangeAspect="1"/>
          </p:cNvPicPr>
          <p:nvPr/>
        </p:nvPicPr>
        <p:blipFill>
          <a:blip r:embed="rId9"/>
          <a:stretch>
            <a:fillRect/>
          </a:stretch>
        </p:blipFill>
        <p:spPr>
          <a:xfrm>
            <a:off x="239948" y="1060958"/>
            <a:ext cx="3728937" cy="2442598"/>
          </a:xfrm>
          <a:prstGeom prst="rect">
            <a:avLst/>
          </a:prstGeom>
        </p:spPr>
      </p:pic>
      <p:sp>
        <p:nvSpPr>
          <p:cNvPr id="14" name="CAI1" title="Correct Answer Indicator"/>
          <p:cNvSpPr/>
          <p:nvPr>
            <p:custDataLst>
              <p:tags r:id="rId5"/>
            </p:custDataLst>
          </p:nvPr>
        </p:nvSpPr>
        <p:spPr>
          <a:xfrm>
            <a:off x="8548883" y="4514004"/>
            <a:ext cx="241300" cy="2413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TPCountdown" title="Countdown Timer"/>
          <p:cNvGrpSpPr/>
          <p:nvPr>
            <p:custDataLst>
              <p:tags r:id="rId6"/>
            </p:custDataLst>
          </p:nvPr>
        </p:nvGrpSpPr>
        <p:grpSpPr>
          <a:xfrm>
            <a:off x="10583269" y="2818787"/>
            <a:ext cx="1270000" cy="635000"/>
            <a:chOff x="7683500" y="5842000"/>
            <a:chExt cx="1270000" cy="635000"/>
          </a:xfrm>
        </p:grpSpPr>
        <p:sp>
          <p:nvSpPr>
            <p:cNvPr id="2"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dirty="0" smtClean="0">
                  <a:solidFill>
                    <a:srgbClr val="FF0000"/>
                  </a:solidFill>
                  <a:latin typeface="Tahoma" charset="0"/>
                </a:rPr>
                <a:t>1:20</a:t>
              </a:r>
              <a:endParaRPr lang="en-US" b="1" dirty="0">
                <a:solidFill>
                  <a:srgbClr val="FF0000"/>
                </a:solidFill>
                <a:latin typeface="Tahoma" charset="0"/>
              </a:endParaRPr>
            </a:p>
          </p:txBody>
        </p:sp>
        <p:cxnSp>
          <p:nvCxnSpPr>
            <p:cNvPr id="4"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PChart" title="Results Chart"/>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096000" y="1498320"/>
            <a:ext cx="6096000" cy="5143500"/>
          </a:xfrm>
          <a:prstGeom prst="rect">
            <a:avLst/>
          </a:prstGeom>
        </p:spPr>
      </p:pic>
      <p:sp>
        <p:nvSpPr>
          <p:cNvPr id="13313" name="TPQuestion" title="Question Text"/>
          <p:cNvSpPr>
            <a:spLocks noGrp="1"/>
          </p:cNvSpPr>
          <p:nvPr>
            <p:ph type="title"/>
          </p:nvPr>
        </p:nvSpPr>
        <p:spPr>
          <a:xfrm>
            <a:off x="609600" y="274638"/>
            <a:ext cx="10165976" cy="1143000"/>
          </a:xfrm>
        </p:spPr>
        <p:txBody>
          <a:bodyPr/>
          <a:lstStyle/>
          <a:p>
            <a:r>
              <a:rPr lang="en-US" altLang="en-US" sz="3200" dirty="0">
                <a:ea typeface="MS PGothic" charset="-128"/>
              </a:rPr>
              <a:t>The </a:t>
            </a:r>
            <a:r>
              <a:rPr lang="en-US" altLang="en-US" sz="3200" u="sng" dirty="0">
                <a:ea typeface="MS PGothic" charset="-128"/>
              </a:rPr>
              <a:t>slope</a:t>
            </a:r>
            <a:r>
              <a:rPr lang="en-US" altLang="en-US" sz="3200" dirty="0">
                <a:ea typeface="MS PGothic" charset="-128"/>
              </a:rPr>
              <a:t> of the production possibility frontier </a:t>
            </a:r>
            <a:r>
              <a:rPr lang="en-US" altLang="en-US" sz="3200" dirty="0" smtClean="0">
                <a:ea typeface="MS PGothic" charset="-128"/>
              </a:rPr>
              <a:t>shows (choose ONE)</a:t>
            </a:r>
            <a:r>
              <a:rPr lang="en-US" altLang="en-US" sz="3200" dirty="0">
                <a:ea typeface="MS PGothic" charset="-128"/>
              </a:rPr>
              <a:t/>
            </a:r>
            <a:br>
              <a:rPr lang="en-US" altLang="en-US" sz="3200" dirty="0">
                <a:ea typeface="MS PGothic" charset="-128"/>
              </a:rPr>
            </a:br>
            <a:r>
              <a:rPr lang="en-US" altLang="en-US" sz="3200" dirty="0">
                <a:ea typeface="MS PGothic" charset="-128"/>
              </a:rPr>
              <a:t> </a:t>
            </a:r>
          </a:p>
        </p:txBody>
      </p:sp>
      <p:sp>
        <p:nvSpPr>
          <p:cNvPr id="13314" name="TPAnswers" title="Answer Text"/>
          <p:cNvSpPr>
            <a:spLocks noGrp="1"/>
          </p:cNvSpPr>
          <p:nvPr>
            <p:ph idx="1"/>
            <p:custDataLst>
              <p:tags r:id="rId3"/>
            </p:custDataLst>
          </p:nvPr>
        </p:nvSpPr>
        <p:spPr>
          <a:xfrm>
            <a:off x="164924" y="1639110"/>
            <a:ext cx="6203577" cy="4525963"/>
          </a:xfrm>
        </p:spPr>
        <p:txBody>
          <a:bodyPr>
            <a:normAutofit/>
          </a:bodyPr>
          <a:lstStyle/>
          <a:p>
            <a:pPr marL="514350" indent="-514350">
              <a:buFont typeface="Arial" charset="0"/>
              <a:buAutoNum type="alphaUcPeriod"/>
            </a:pPr>
            <a:r>
              <a:rPr lang="is-IS" altLang="en-US" sz="2800" dirty="0" smtClean="0">
                <a:ea typeface="MS PGothic" charset="-128"/>
              </a:rPr>
              <a:t>…</a:t>
            </a:r>
            <a:r>
              <a:rPr lang="en-US" altLang="en-US" sz="2800" dirty="0">
                <a:ea typeface="MS PGothic" charset="-128"/>
              </a:rPr>
              <a:t>h</a:t>
            </a:r>
            <a:r>
              <a:rPr lang="en-US" altLang="en-US" sz="2800" dirty="0" smtClean="0">
                <a:ea typeface="MS PGothic" charset="-128"/>
              </a:rPr>
              <a:t>ow </a:t>
            </a:r>
            <a:r>
              <a:rPr lang="en-US" altLang="en-US" sz="2800" dirty="0">
                <a:ea typeface="MS PGothic" charset="-128"/>
              </a:rPr>
              <a:t>inputs must be changed to keep them fully </a:t>
            </a:r>
            <a:r>
              <a:rPr lang="en-US" altLang="en-US" sz="2800" dirty="0" smtClean="0">
                <a:ea typeface="MS PGothic" charset="-128"/>
              </a:rPr>
              <a:t>employed.</a:t>
            </a:r>
          </a:p>
          <a:p>
            <a:pPr marL="514350" indent="-514350">
              <a:buFont typeface="Arial" charset="0"/>
              <a:buAutoNum type="alphaUcPeriod"/>
            </a:pPr>
            <a:r>
              <a:rPr lang="is-IS" altLang="en-US" sz="2800" dirty="0" smtClean="0">
                <a:ea typeface="MS PGothic" charset="-128"/>
              </a:rPr>
              <a:t>…</a:t>
            </a:r>
            <a:r>
              <a:rPr lang="en-US" altLang="en-US" sz="2800" dirty="0" smtClean="0">
                <a:ea typeface="MS PGothic" charset="-128"/>
              </a:rPr>
              <a:t>how </a:t>
            </a:r>
            <a:r>
              <a:rPr lang="en-US" altLang="en-US" sz="2800" dirty="0">
                <a:ea typeface="MS PGothic" charset="-128"/>
              </a:rPr>
              <a:t>demanders are willing to trade one good for </a:t>
            </a:r>
            <a:r>
              <a:rPr lang="en-US" altLang="en-US" sz="2800" dirty="0" smtClean="0">
                <a:ea typeface="MS PGothic" charset="-128"/>
              </a:rPr>
              <a:t>another.</a:t>
            </a:r>
          </a:p>
          <a:p>
            <a:pPr marL="514350" indent="-514350">
              <a:buFont typeface="Arial" charset="0"/>
              <a:buAutoNum type="alphaUcPeriod"/>
            </a:pPr>
            <a:r>
              <a:rPr lang="is-IS" altLang="en-US" sz="2800" dirty="0" smtClean="0">
                <a:ea typeface="MS PGothic" charset="-128"/>
              </a:rPr>
              <a:t>…t</a:t>
            </a:r>
            <a:r>
              <a:rPr lang="en-US" altLang="en-US" sz="2800" dirty="0" smtClean="0">
                <a:ea typeface="MS PGothic" charset="-128"/>
              </a:rPr>
              <a:t>he </a:t>
            </a:r>
            <a:r>
              <a:rPr lang="en-US" altLang="en-US" sz="2800" dirty="0">
                <a:ea typeface="MS PGothic" charset="-128"/>
              </a:rPr>
              <a:t>opportunity cost of one good in terms of the </a:t>
            </a:r>
            <a:r>
              <a:rPr lang="en-US" altLang="en-US" sz="2800" dirty="0" smtClean="0">
                <a:ea typeface="MS PGothic" charset="-128"/>
              </a:rPr>
              <a:t>other</a:t>
            </a:r>
          </a:p>
          <a:p>
            <a:pPr marL="514350" indent="-514350">
              <a:buFont typeface="Arial" charset="0"/>
              <a:buAutoNum type="alphaUcPeriod"/>
            </a:pPr>
            <a:r>
              <a:rPr lang="is-IS" altLang="en-US" sz="2800" dirty="0" smtClean="0">
                <a:ea typeface="MS PGothic" charset="-128"/>
              </a:rPr>
              <a:t>…</a:t>
            </a:r>
            <a:r>
              <a:rPr lang="en-US" altLang="en-US" sz="2800" dirty="0" smtClean="0">
                <a:ea typeface="MS PGothic" charset="-128"/>
              </a:rPr>
              <a:t>the </a:t>
            </a:r>
            <a:r>
              <a:rPr lang="en-US" altLang="en-US" sz="2800" dirty="0">
                <a:ea typeface="MS PGothic" charset="-128"/>
              </a:rPr>
              <a:t>returns to scale</a:t>
            </a: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I1" title="Correct Answer Indicator"/>
          <p:cNvSpPr/>
          <p:nvPr>
            <p:custDataLst>
              <p:tags r:id="rId4"/>
            </p:custDataLst>
          </p:nvPr>
        </p:nvSpPr>
        <p:spPr>
          <a:xfrm>
            <a:off x="-180516" y="3620988"/>
            <a:ext cx="431800" cy="4318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PCountdown" title="Countdown Timer"/>
          <p:cNvGrpSpPr/>
          <p:nvPr>
            <p:custDataLst>
              <p:tags r:id="rId5"/>
            </p:custDataLst>
          </p:nvPr>
        </p:nvGrpSpPr>
        <p:grpSpPr>
          <a:xfrm>
            <a:off x="10795000" y="6096000"/>
            <a:ext cx="1270000" cy="635000"/>
            <a:chOff x="7683500" y="5842000"/>
            <a:chExt cx="1270000" cy="635000"/>
          </a:xfrm>
        </p:grpSpPr>
        <p:sp>
          <p:nvSpPr>
            <p:cNvPr id="14"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dirty="0" smtClean="0">
                  <a:solidFill>
                    <a:srgbClr val="FF0000"/>
                  </a:solidFill>
                  <a:latin typeface="Tahoma" charset="0"/>
                </a:rPr>
                <a:t>:35</a:t>
              </a:r>
              <a:endParaRPr lang="en-US" b="1" dirty="0">
                <a:solidFill>
                  <a:srgbClr val="FF0000"/>
                </a:solidFill>
                <a:latin typeface="Tahoma" charset="0"/>
              </a:endParaRPr>
            </a:p>
          </p:txBody>
        </p:sp>
        <p:cxnSp>
          <p:nvCxnSpPr>
            <p:cNvPr id="16"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55812" y="511239"/>
            <a:ext cx="7602071" cy="5716757"/>
          </a:xfrm>
          <a:prstGeom prst="rect">
            <a:avLst/>
          </a:prstGeom>
        </p:spPr>
      </p:pic>
    </p:spTree>
    <p:extLst>
      <p:ext uri="{BB962C8B-B14F-4D97-AF65-F5344CB8AC3E}">
        <p14:creationId xmlns:p14="http://schemas.microsoft.com/office/powerpoint/2010/main" val="84410084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ce767e34-b5fa-4e6c-bf43-4c0bc9c66d2b"/>
  <p:tag name="WASPOLLED" val="5A20513348024D09A086CC560D23634B"/>
  <p:tag name="TPVERSION" val="7"/>
  <p:tag name="TPFULLVERSION" val="8.7.1.3"/>
  <p:tag name="PPTVERSION" val="15"/>
  <p:tag name="TPOS" val="6"/>
</p:tagLst>
</file>

<file path=ppt/tags/tag10.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11.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12.xml><?xml version="1.0" encoding="utf-8"?>
<p:tagLst xmlns:a="http://schemas.openxmlformats.org/drawingml/2006/main" xmlns:r="http://schemas.openxmlformats.org/officeDocument/2006/relationships" xmlns:p="http://schemas.openxmlformats.org/presentationml/2006/main">
  <p:tag name="TPCOUNTDOWNSECONDS" val="30"/>
  <p:tag name="TYPE" val="2"/>
</p:tagLst>
</file>

<file path=ppt/tags/tag13.xml><?xml version="1.0" encoding="utf-8"?>
<p:tagLst xmlns:a="http://schemas.openxmlformats.org/drawingml/2006/main" xmlns:r="http://schemas.openxmlformats.org/officeDocument/2006/relationships" xmlns:p="http://schemas.openxmlformats.org/presentationml/2006/main">
  <p:tag name="SLIDEGUID" val="55236753D896408286037C907ECF9672"/>
  <p:tag name="TYPE" val="MultiChoiceSlide"/>
  <p:tag name="TPSLIDEBULLETSTYLE" val="2"/>
  <p:tag name="TPQUESTIONXML" val="&lt;?xml version=&quot;1.0&quot; encoding=&quot;UTF-8&quot; standalone=&quot;yes&quot;?&gt;&lt;questionlist&gt;&lt;properties&gt;&lt;guid&gt;4349A8766A1048A48EAB3314F9ECEBA4&lt;/guid&gt;&lt;date&gt;10/27/2019 09:02: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5236753D896408286037C907ECF9672&lt;/guid&gt;&lt;repollguid&gt;A2E82A36695F4AE89F404AB7BF2CBBFB&lt;/repollguid&gt;&lt;sourceid&gt;C4388F07A25249F98F11AF7F57E0B8FC&lt;/sourceid&gt;&lt;questiontext&gt;Which of the following depict PANEL MICRO-DATA (clockwise A,B,C,D; choose ALL correct)&lt;/questiontext&gt;&lt;showresults&gt;True&lt;/showresults&gt;&lt;responsegrid&gt;0&lt;/responsegrid&gt;&lt;countdowntimer&gt;True&lt;/countdowntimer&gt;&lt;countdowntime&gt;30&lt;/countdowntime&gt;&lt;correctvalue&gt;1&lt;/correctvalue&gt;&lt;incorrectvalue&gt;-0.33&lt;/incorrectvalue&gt;&lt;responselimit&gt;4&lt;/responselimit&gt;&lt;bulletstyle&gt;2&lt;/bulletstyle&gt;&lt;correctanswerindicator&gt;True&lt;/correctanswerindicator&gt;&lt;answers&gt;&lt;answer&gt;&lt;guid&gt;42368B09F001498FB5C854D93DA2219C&lt;/guid&gt;&lt;answertext&gt;A&lt;/answertext&gt;&lt;valuetype&gt;1&lt;/valuetype&gt;&lt;/answer&gt;&lt;answer&gt;&lt;guid&gt;1C4D0E72687A4EAC9B72D8834618B2F1&lt;/guid&gt;&lt;answertext&gt;B&lt;/answertext&gt;&lt;valuetype&gt;-1&lt;/valuetype&gt;&lt;/answer&gt;&lt;answer&gt;&lt;guid&gt;BC63C83F962A48DBB0302F14CDE54C03&lt;/guid&gt;&lt;answertext&gt;C&lt;/answertext&gt;&lt;valuetype&gt;-1&lt;/valuetype&gt;&lt;/answer&gt;&lt;answer&gt;&lt;guid&gt;088ED5009DF9462EB0DEB08E36AF4E65&lt;/guid&gt;&lt;answertext&gt;D&lt;/answertext&gt;&lt;valuetype&gt;-1&lt;/valuetype&gt;&lt;/answer&gt;&lt;/answers&gt;&lt;/multichoice&gt;&lt;/questions&gt;&lt;/questionlist&gt;"/>
  <p:tag name="LIVECHARTING" val="False"/>
  <p:tag name="AUTOOPENPOLL" val="True"/>
  <p:tag name="CHARTTYPE" val="0"/>
  <p:tag name="CHARTDEFINEDCOLORS" val="3,6,10,45,32,50,13,4,9,55,1"/>
</p:tagLst>
</file>

<file path=ppt/tags/tag14.xml><?xml version="1.0" encoding="utf-8"?>
<p:tagLst xmlns:a="http://schemas.openxmlformats.org/drawingml/2006/main" xmlns:r="http://schemas.openxmlformats.org/officeDocument/2006/relationships" xmlns:p="http://schemas.openxmlformats.org/presentationml/2006/main">
  <p:tag name="ZEROBASED" val="False"/>
</p:tagLst>
</file>

<file path=ppt/tags/tag1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6.xml><?xml version="1.0" encoding="utf-8"?>
<p:tagLst xmlns:a="http://schemas.openxmlformats.org/drawingml/2006/main" xmlns:r="http://schemas.openxmlformats.org/officeDocument/2006/relationships" xmlns:p="http://schemas.openxmlformats.org/presentationml/2006/main">
  <p:tag name="ZEROBASED" val="False"/>
</p:tagLst>
</file>

<file path=ppt/tags/tag17.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18.xml><?xml version="1.0" encoding="utf-8"?>
<p:tagLst xmlns:a="http://schemas.openxmlformats.org/drawingml/2006/main" xmlns:r="http://schemas.openxmlformats.org/officeDocument/2006/relationships" xmlns:p="http://schemas.openxmlformats.org/presentationml/2006/main">
  <p:tag name="TPCOUNTDOWNSECONDS" val="30"/>
  <p:tag name="TYPE" val="2"/>
</p:tagLst>
</file>

<file path=ppt/tags/tag19.xml><?xml version="1.0" encoding="utf-8"?>
<p:tagLst xmlns:a="http://schemas.openxmlformats.org/drawingml/2006/main" xmlns:r="http://schemas.openxmlformats.org/officeDocument/2006/relationships" xmlns:p="http://schemas.openxmlformats.org/presentationml/2006/main">
  <p:tag name="SLIDEGUID" val="1B44F5F6806B498C94D04A92EAB46A03"/>
  <p:tag name="TYPE" val="MultiChoiceSlide"/>
  <p:tag name="TPSLIDEBULLETSTYLE" val="2"/>
  <p:tag name="HASRESULTS" val="False"/>
  <p:tag name="AUTOFORMATCHART" val="True"/>
  <p:tag name="TPQUESTIONXML" val="&lt;?xml version=&quot;1.0&quot; encoding=&quot;UTF-8&quot; standalone=&quot;yes&quot;?&gt;&lt;questionlist&gt;&lt;properties&gt;&lt;guid&gt;5C49BE634E124C7EBCA1A3D6C2F2E94D&lt;/guid&gt;&lt;date&gt;10/27/2019 09:02: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B44F5F6806B498C94D04A92EAB46A03&lt;/guid&gt;&lt;repollguid&gt;C10EBBDE1913479891403696718E8D85&lt;/repollguid&gt;&lt;sourceid&gt;7701FE22E3424FE4A84453E46F7151C4&lt;/sourceid&gt;&lt;questiontext&gt;The slope of the production possibility frontier shows (choose ONE)&lt;/questiontext&gt;&lt;showresults&gt;True&lt;/showresults&gt;&lt;responsegrid&gt;0&lt;/responsegrid&gt;&lt;countdowntimer&gt;True&lt;/countdowntimer&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answers&gt;&lt;answer&gt;&lt;guid&gt;C49A191A25CB4C1EA4A2BC88B5F25461&lt;/guid&gt;&lt;answertext&gt;…how inputs must be changed to keep them fully employed.&lt;/answertext&gt;&lt;valuetype&gt;-1&lt;/valuetype&gt;&lt;/answer&gt;&lt;answer&gt;&lt;guid&gt;05FEADB1AB854AF8BDF736C32E913F8E&lt;/guid&gt;&lt;answertext&gt;…how demanders are willing to trade one good for another.&lt;/answertext&gt;&lt;valuetype&gt;-1&lt;/valuetype&gt;&lt;/answer&gt;&lt;answer&gt;&lt;guid&gt;136DF7BC51404C9FB08526C30EBADACB&lt;/guid&gt;&lt;answertext&gt;…the opportunity cost of one good in terms of the other&lt;/answertext&gt;&lt;valuetype&gt;1&lt;/valuetype&gt;&lt;/answer&gt;&lt;answer&gt;&lt;guid&gt;59F32255BE214452B727C9667C9FAECE&lt;/guid&gt;&lt;answertext&gt;…the returns to scale&lt;/answertext&gt;&lt;valuetype&gt;-1&lt;/valuetype&gt;&lt;/answer&gt;&lt;/answers&gt;&lt;/multichoice&gt;&lt;/questions&gt;&lt;/questionlist&gt;"/>
  <p:tag name="LIVECHARTING" val="False"/>
  <p:tag name="AUTOOPENPOLL" val="True"/>
  <p:tag name="CHARTTYPE" val="0"/>
  <p:tag name="CHARTDEFINEDCOLORS" val="3,6,10,45,32,50,13,4,9,55,1"/>
</p:tagLst>
</file>

<file path=ppt/tags/tag2.xml><?xml version="1.0" encoding="utf-8"?>
<p:tagLst xmlns:a="http://schemas.openxmlformats.org/drawingml/2006/main" xmlns:r="http://schemas.openxmlformats.org/officeDocument/2006/relationships" xmlns:p="http://schemas.openxmlformats.org/presentationml/2006/main">
  <p:tag name="SLIDEGUID" val="04BB7017307E44C098B6535C218C7A17"/>
  <p:tag name="TYPE" val="MultiChoiceSlide"/>
  <p:tag name="TPSLIDEBULLETSTYLE" val="2"/>
  <p:tag name="AUTOFORMATCHART" val="True"/>
  <p:tag name="HASRESULTS" val="True"/>
  <p:tag name="RESULTS" val="Microeconomic models… (choose one)[;crlf;]1[;]1[;]1[;]False[;]0[;][;crlf;]3[;]3[;]0[;]0[;crlf;]0[;]-1[;]Focus on national and global economic growth and how this is affected by government borrowing and lending1[;]Focus on national and global economic growth and how this is affected by government borrowing and lending[;][;crlf;]0[;]-1[;]Make assumptions that are completely accurate and fully describe the real world2[;]Make assumptions that are completely accurate and fully describe the real world[;][;crlf;]1[;]-1[;]Never make testable predictions3[;]Never make testable predictions[;][;crlf;]0[;]1[;]Are often written and analysed using formal mathematics4[;]Are often written and analysed using formal mathematics[;][;crlf;]0[;]-1[;]All of the above5[;]All of the above[;][;crlf;]"/>
  <p:tag name="TPQUESTIONXML" val="&lt;?xml version=&quot;1.0&quot; encoding=&quot;UTF-8&quot; standalone=&quot;yes&quot;?&gt;&lt;questionlist&gt;&lt;properties&gt;&lt;guid&gt;64C4CCF825C943EA9B022E4E5B812630&lt;/guid&gt;&lt;date&gt;10/27/2019 09:02: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BB7017307E44C098B6535C218C7A17&lt;/guid&gt;&lt;repollguid&gt;E5885F49FB5544ABB76CB55D98DFB3D0&lt;/repollguid&gt;&lt;sourceid&gt;5CCA76DEFBF1409393B25D1E92C5BE9B&lt;/sourceid&gt;&lt;questiontext&gt;Microeconomic models… (choose one)&lt;/questiontext&gt;&lt;showresults&gt;True&lt;/showresults&gt;&lt;responsegrid&gt;0&lt;/responsegrid&gt;&lt;countdowntimer&gt;True&lt;/countdowntimer&gt;&lt;countdowntime&gt;4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answers&gt;&lt;answer&gt;&lt;guid&gt;06386834F10C49A88DA7BCFB66F1F6A7&lt;/guid&gt;&lt;answertext&gt;Make assumptions that are completely accurate and fully describe the real world&lt;/answertext&gt;&lt;valuetype&gt;-1&lt;/valuetype&gt;&lt;/answer&gt;&lt;answer&gt;&lt;guid&gt;8E09369541254ACBAA56C6BC667CFD8F&lt;/guid&gt;&lt;answertext&gt;Focus on national and global economic growth and how this is affected by government borrowing and lending&lt;/answertext&gt;&lt;valuetype&gt;-1&lt;/valuetype&gt;&lt;/answer&gt;&lt;answer&gt;&lt;guid&gt;F24848689FB74D018455B4596E1EDDA2&lt;/guid&gt;&lt;answertext&gt;Never make testable predictions&lt;/answertext&gt;&lt;valuetype&gt;-1&lt;/valuetype&gt;&lt;/answer&gt;&lt;answer&gt;&lt;guid&gt;CAFD1A3C301046DAA490A308CAE020CC&lt;/guid&gt;&lt;answertext&gt;Are often written and analysed using formal mathematics&lt;/answertext&gt;&lt;valuetype&gt;1&lt;/valuetype&gt;&lt;/answer&gt;&lt;answer&gt;&lt;guid&gt;7A26440525D94C6DB1146234FC027FA7&lt;/guid&gt;&lt;answertext&gt;All of the above&lt;/answertext&gt;&lt;valuetype&gt;-1&lt;/valuetype&gt;&lt;/answer&gt;&lt;/answers&gt;&lt;/multichoice&gt;&lt;/questions&gt;&lt;/questionlist&gt;"/>
  <p:tag name="LIVECHARTING" val="False"/>
  <p:tag name="AUTOOPENPOLL" val="Tru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23.xml><?xml version="1.0" encoding="utf-8"?>
<p:tagLst xmlns:a="http://schemas.openxmlformats.org/drawingml/2006/main" xmlns:r="http://schemas.openxmlformats.org/officeDocument/2006/relationships" xmlns:p="http://schemas.openxmlformats.org/presentationml/2006/main">
  <p:tag name="TPCOUNTDOWNSECONDS" val="30"/>
  <p:tag name="TYPE" val="2"/>
</p:tagLst>
</file>

<file path=ppt/tags/tag24.xml><?xml version="1.0" encoding="utf-8"?>
<p:tagLst xmlns:a="http://schemas.openxmlformats.org/drawingml/2006/main" xmlns:r="http://schemas.openxmlformats.org/officeDocument/2006/relationships" xmlns:p="http://schemas.openxmlformats.org/presentationml/2006/main">
  <p:tag name="SLIDEGUID" val="E2D54022E2694705A3A2A39B2AAA74D9"/>
  <p:tag name="TYPE" val="MultiChoiceSlide"/>
  <p:tag name="TPSLIDEBULLETSTYLE" val="2"/>
  <p:tag name="HASRESULTS" val="False"/>
  <p:tag name="AUTOFORMATCHART" val="True"/>
  <p:tag name="TPQUESTIONXML" val="&lt;?xml version=&quot;1.0&quot; encoding=&quot;UTF-8&quot; standalone=&quot;yes&quot;?&gt;&lt;questionlist&gt;&lt;properties&gt;&lt;guid&gt;172A1622BB8E4CCD887BF65D2B93E087&lt;/guid&gt;&lt;date&gt;10/27/2019 09:02: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2D54022E2694705A3A2A39B2AAA74D9&lt;/guid&gt;&lt;repollguid&gt;774ED43915BC42F39F873D0BBCD10995&lt;/repollguid&gt;&lt;sourceid&gt;F77887E93B994472944A5B2BBD9FDC6C&lt;/sourceid&gt;&lt;questiontext&gt;I observe the prices and total quantities of coffee traded in a market from the years 1990-2010. I plot a ‘minimum distance’ line through these points   This line is a reasonable estimate… (choose all that are correct):&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2&lt;/correctvalue&gt;&lt;incorrectvalue&gt;0&lt;/incorrectvalue&gt;&lt;responselimit&gt;4&lt;/responselimit&gt;&lt;bulletstyle&gt;2&lt;/bulletstyle&gt;&lt;correctanswerindicator&gt;True&lt;/correctanswerindicator&gt;&lt;allornothingscoring&gt;True&lt;/allornothingscoring&gt;&lt;answers&gt;&lt;answer&gt;&lt;guid&gt;03D49B5B2ADE49318BC9903CEE1BCBCD&lt;/guid&gt;&lt;answertext&gt;…of the supply curve even if the supply and demand curve were both shifting during this period&lt;/answertext&gt;&lt;valuetype&gt;-1&lt;/valuetype&gt;&lt;/answer&gt;&lt;answer&gt;&lt;guid&gt;3BEDAA80A5B74727B3A0F30ECBCFDE4A&lt;/guid&gt;&lt;answertext&gt;…of the demand curve even if the supply and demand curve were both shifting during this period&lt;/answertext&gt;&lt;valuetype&gt;-1&lt;/valuetype&gt;&lt;/answer&gt;&lt;answer&gt;&lt;guid&gt;EA83B0032E294CB5A47F464A0071A94C&lt;/guid&gt;&lt;answertext&gt;…of the supply curve for coffee if this represents a period in which the supply curve was constant and the demand curve was shifting&lt;/answertext&gt;&lt;valuetype&gt;1&lt;/valuetype&gt;&lt;/answer&gt;&lt;answer&gt;&lt;guid&gt;7792B064E9D749ADB1977E18073EE9B7&lt;/guid&gt;&lt;answertext&gt;…of the demand curve if there is only a single coffee supplier, and this firm randomly chose prices each year, during a period in which the demand curve was constant&lt;/answertext&gt;&lt;valuetype&gt;1&lt;/valuetype&gt;&lt;/answer&gt;&lt;/answers&gt;&lt;/multichoice&gt;&lt;/questions&gt;&lt;/questionlist&gt;"/>
  <p:tag name="LIVECHARTING" val="False"/>
  <p:tag name="AUTOOPENPOLL" val="True"/>
  <p:tag name="CHARTTYPE" val="0"/>
  <p:tag name="CHARTDEFINEDCOLORS" val="3,6,10,45,32,50,13,4,9,55,1"/>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6.xml><?xml version="1.0" encoding="utf-8"?>
<p:tagLst xmlns:a="http://schemas.openxmlformats.org/drawingml/2006/main" xmlns:r="http://schemas.openxmlformats.org/officeDocument/2006/relationships" xmlns:p="http://schemas.openxmlformats.org/presentationml/2006/main">
  <p:tag name="ZEROBASED" val="False"/>
</p:tagLst>
</file>

<file path=ppt/tags/tag27.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9.xml><?xml version="1.0" encoding="utf-8"?>
<p:tagLst xmlns:a="http://schemas.openxmlformats.org/drawingml/2006/main" xmlns:r="http://schemas.openxmlformats.org/officeDocument/2006/relationships" xmlns:p="http://schemas.openxmlformats.org/presentationml/2006/main">
  <p:tag name="SLIDEGUID" val="85A778277C5D45F98BD975CA9508A966"/>
  <p:tag name="TYPE" val="TrueFalse"/>
  <p:tag name="TPSLIDEBULLETSTYLE" val="2"/>
  <p:tag name="HASRESULTS" val="False"/>
  <p:tag name="AUTOFORMATCHART" val="True"/>
  <p:tag name="TPQUESTIONXML" val="&lt;?xml version=&quot;1.0&quot; encoding=&quot;UTF-8&quot; standalone=&quot;yes&quot;?&gt;&lt;questionlist&gt;&lt;properties&gt;&lt;guid&gt;388E48D006094096816C80336A13475A&lt;/guid&gt;&lt;date&gt;10/27/2019 09:02:3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5A778277C5D45F98BD975CA9508A966&lt;/guid&gt;&lt;repollguid&gt;4F5FBF3304624613A414AA6F8CF0DCC8&lt;/repollguid&gt;&lt;sourceid&gt;7428797D25A342E196F772D3564495E7&lt;/sourceid&gt;&lt;questiontext&gt;True or false: If people who attended university earn more than those who did not, this proves that university makes people more productive.&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truefalse&gt;True&lt;/truefalse&gt;&lt;answers&gt;&lt;answer&gt;&lt;guid&gt;2BF7FE282E7841299D2C1BFE3E2DD505&lt;/guid&gt;&lt;answertext&gt;True&lt;/answertext&gt;&lt;valuetype&gt;-1&lt;/valuetype&gt;&lt;/answer&gt;&lt;answer&gt;&lt;guid&gt;44B518EFF7A944CFB5CE5EDDD026C2AF&lt;/guid&gt;&lt;answertext&gt;False&lt;/answertext&gt;&lt;valuetype&gt;1&lt;/valuetype&gt;&lt;/answer&gt;&lt;/answers&gt;&lt;/multichoice&gt;&lt;/questions&gt;&lt;/questionlist&gt;"/>
  <p:tag name="LIVECHARTING" val="False"/>
  <p:tag name="AUTOOPENPOLL" val="Tru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1.xml><?xml version="1.0" encoding="utf-8"?>
<p:tagLst xmlns:a="http://schemas.openxmlformats.org/drawingml/2006/main" xmlns:r="http://schemas.openxmlformats.org/officeDocument/2006/relationships" xmlns:p="http://schemas.openxmlformats.org/presentationml/2006/main">
  <p:tag name="ZEROBASED" val="False"/>
</p:tagLst>
</file>

<file path=ppt/tags/tag3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3.xml><?xml version="1.0" encoding="utf-8"?>
<p:tagLst xmlns:a="http://schemas.openxmlformats.org/drawingml/2006/main" xmlns:r="http://schemas.openxmlformats.org/officeDocument/2006/relationships" xmlns:p="http://schemas.openxmlformats.org/presentationml/2006/main">
  <p:tag name="SLIDEGUID" val="FA63B04ECBC9444082949077E7805426"/>
  <p:tag name="TYPE" val="MultiChoiceSlide"/>
  <p:tag name="TPSLIDEBULLETSTYLE" val="2"/>
  <p:tag name="HASRESULTS" val="False"/>
  <p:tag name="AUTOFORMATCHART" val="True"/>
  <p:tag name="TPQUESTIONXML" val="&lt;?xml version=&quot;1.0&quot; encoding=&quot;UTF-8&quot; standalone=&quot;yes&quot;?&gt;&lt;questionlist&gt;&lt;properties&gt;&lt;guid&gt;F1AC451769754476AE0687146FA84C9E&lt;/guid&gt;&lt;date&gt;10/27/2019 09:02:3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A63B04ECBC9444082949077E7805426&lt;/guid&gt;&lt;repollguid&gt;A5FC3175DB664AB8AA7603B7263E6F9D&lt;/repollguid&gt;&lt;sourceid&gt;E493D204397945F3A9A8D6E98BD19DC3&lt;/sourceid&gt;&lt;questiontext&gt;Gasoline sells for £4.00 per gallon this year, and it sold for £3.00 per gallon last year. But consumers bought more gasoline this year than they did last year. Does this contradict the economic theory that people tend to buy less when the price rises? Choose the (one) most correct response below:&lt;/questiontext&gt;&lt;showresults&gt;True&lt;/showresults&gt;&lt;responsegrid&gt;0&lt;/responsegrid&gt;&lt;countdowntimer&gt;True&lt;/countdowntimer&gt;&lt;countdowntime&gt;90&lt;/countdowntime&gt;&lt;metadata&gt;&lt;entry&gt;&lt;key&gt;LIVECHARTING&lt;/key&gt;&lt;value&gt;False&lt;/value&gt;&lt;/entry&gt;&lt;entry&gt;&lt;key&gt;AUTOFORMATCHART&lt;/key&gt;&lt;value&gt;True&lt;/value&gt;&lt;/entry&gt;&lt;entry&gt;&lt;key&gt;AUTOOPENPOLL&lt;/key&gt;&lt;value&gt;True&lt;/value&gt;&lt;/entry&gt;&lt;/metadata&gt;&lt;correctvalue&gt;0.5&lt;/correctvalue&gt;&lt;incorrectvalue&gt;-0.33&lt;/incorrectvalue&gt;&lt;responselimit&gt;5&lt;/responselimit&gt;&lt;bulletstyle&gt;2&lt;/bulletstyle&gt;&lt;correctanswerindicator&gt;True&lt;/correctanswerindicator&gt;&lt;answers&gt;&lt;answer&gt;&lt;guid&gt;F77F70D3F004445FAF55B345134ED23F&lt;/guid&gt;&lt;answertext&gt;Yes; this violates the ‘iron law of demand’&lt;/answertext&gt;&lt;valuetype&gt;-1&lt;/valuetype&gt;&lt;/answer&gt;&lt;answer&gt;&lt;guid&gt;66052C59AE9F4D539B71F26E9C0D3A19&lt;/guid&gt;&lt;answertext&gt;No, because this theory is not testable&lt;/answertext&gt;&lt;valuetype&gt;1&lt;/valuetype&gt;&lt;/answer&gt;&lt;answer&gt;&lt;guid&gt;FE6A3E316F2B4A74AB4354F40712F5E5&lt;/guid&gt;&lt;answertext&gt;No, because ‘all other things’ may not be equal from year to year&lt;/answertext&gt;&lt;valuetype&gt;1&lt;/valuetype&gt;&lt;/answer&gt;&lt;answer&gt;&lt;guid&gt;C09A61E9ACB4489D9951E8A3003BA889&lt;/guid&gt;&lt;answertext&gt;Yes, because this is empirical evidence&lt;/answertext&gt;&lt;valuetype&gt;-1&lt;/valuetype&gt;&lt;/answer&gt;&lt;answer&gt;&lt;guid&gt;24F847CE162F4EBEA3A2FEF683C8E983&lt;/guid&gt;&lt;answertext&gt;No, because ‘quantity demand’ cannot be compared from year to year.&lt;/answertext&gt;&lt;valuetype&gt;-1&lt;/valuetype&gt;&lt;/answer&gt;&lt;/answers&gt;&lt;/multichoice&gt;&lt;/questions&gt;&lt;/questionlist&gt;"/>
  <p:tag name="LIVECHARTING" val="False"/>
  <p:tag name="AUTOOPENPOLL" val="True"/>
  <p:tag name="CHARTTYPE" val="0"/>
  <p:tag name="CHARTDEFINEDCOLORS" val="3,6,10,45,32,50,13,4,9,55,1"/>
</p:tagLst>
</file>

<file path=ppt/tags/tag3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5.xml><?xml version="1.0" encoding="utf-8"?>
<p:tagLst xmlns:a="http://schemas.openxmlformats.org/drawingml/2006/main" xmlns:r="http://schemas.openxmlformats.org/officeDocument/2006/relationships" xmlns:p="http://schemas.openxmlformats.org/presentationml/2006/main">
  <p:tag name="ZEROBASED" val="False"/>
</p:tagLst>
</file>

<file path=ppt/tags/tag36.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37.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38.xml><?xml version="1.0" encoding="utf-8"?>
<p:tagLst xmlns:a="http://schemas.openxmlformats.org/drawingml/2006/main" xmlns:r="http://schemas.openxmlformats.org/officeDocument/2006/relationships" xmlns:p="http://schemas.openxmlformats.org/presentationml/2006/main">
  <p:tag name="TPCOUNTDOWNSECONDS" val="90"/>
  <p:tag name="TYPE" val="2"/>
</p:tagLst>
</file>

<file path=ppt/tags/tag39.xml><?xml version="1.0" encoding="utf-8"?>
<p:tagLst xmlns:a="http://schemas.openxmlformats.org/drawingml/2006/main" xmlns:r="http://schemas.openxmlformats.org/officeDocument/2006/relationships" xmlns:p="http://schemas.openxmlformats.org/presentationml/2006/main">
  <p:tag name="SLIDEGUID" val="7DC7F04997C84F889076172766AA4E60"/>
  <p:tag name="TYPE" val="MultiChoiceSlide"/>
  <p:tag name="TPSLIDEBULLETSTYLE" val="2"/>
  <p:tag name="CHARTTYPE" val="0"/>
  <p:tag name="CHARTDEFINEDCOLORS" val="3,6,10,45,32,50,13,4,9,55,1"/>
  <p:tag name="TPQUESTIONXML" val="&lt;?xml version=&quot;1.0&quot; encoding=&quot;UTF-8&quot; standalone=&quot;yes&quot;?&gt;&lt;questionlist&gt;&lt;properties&gt;&lt;guid&gt;7FDEDC7306DA43D0B6E28FED9FBBF6BD&lt;/guid&gt;&lt;date&gt;10/27/2019 09:11:4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DC7F04997C84F889076172766AA4E60&lt;/guid&gt;&lt;repollguid&gt;C85EDF534C4D48F480AC21B60181B5A7&lt;/repollguid&gt;&lt;sourceid&gt;676CF935A40D4E8099D44100CE584E5A&lt;/sourceid&gt;&lt;questiontext&gt;In the diagram below, good 1 (horizontal axis) is, in this range (choose all are correct)&lt;/questiontext&gt;&lt;showresults&gt;True&lt;/showresults&gt;&lt;responsegrid&gt;0&lt;/responsegrid&gt;&lt;countdowntimer&gt;True&lt;/countdowntimer&gt;&lt;countdowntime&gt;30&lt;/countdowntime&gt;&lt;correctvalue&gt;0.5&lt;/correctvalue&gt;&lt;incorrectvalue&gt;-0.33&lt;/incorrectvalue&gt;&lt;responselimit&gt;5&lt;/responselimit&gt;&lt;bulletstyle&gt;2&lt;/bulletstyle&gt;&lt;correctanswerindicator&gt;True&lt;/correctanswerindicator&gt;&lt;answers&gt;&lt;answer&gt;&lt;guid&gt;4F3A0370B95647018F34E47B17F5D45A&lt;/guid&gt;&lt;answertext&gt;Good 1 is Normal&lt;/answertext&gt;&lt;valuetype&gt;1&lt;/valuetype&gt;&lt;manualvalue&gt;0.5&lt;/manualvalue&gt;&lt;/answer&gt;&lt;answer&gt;&lt;guid&gt;AE46B46196B44621A7C2FCCAB64AE6C2&lt;/guid&gt;&lt;answertext&gt;Good 1 is Inferior&lt;/answertext&gt;&lt;valuetype&gt;-1&lt;/valuetype&gt;&lt;manualvalue&gt;-0.33&lt;/manualvalue&gt;&lt;/answer&gt;&lt;answer&gt;&lt;guid&gt;E88B4268B8AA42959DC7FB878962FA06&lt;/guid&gt;&lt;answertext&gt;Good 1 Giffen&lt;/answertext&gt;&lt;valuetype&gt;-1&lt;/valuetype&gt;&lt;manualvalue&gt;-0.33&lt;/manualvalue&gt;&lt;/answer&gt;&lt;answer&gt;&lt;guid&gt;764B67A337A44F7D9EF53AD2FE8B35CB&lt;/guid&gt;&lt;answertext&gt;Good 2 is a (gross) complement for good 1&lt;/answertext&gt;&lt;valuetype&gt;1&lt;/valuetype&gt;&lt;manualvalue&gt;1&lt;/manualvalue&gt;&lt;/answer&gt;&lt;answer&gt;&lt;guid&gt;FED0472BD47F48CA8680F41E93E630CA&lt;/guid&gt;&lt;answertext&gt;Good 2 is a (gross) substitute for good 1&lt;/answertext&gt;&lt;valuetype&gt;-1&lt;/valuetype&gt;&lt;manualvalue&gt;-0.33&lt;/manualvalue&gt;&lt;/answer&gt;&lt;/answers&gt;&lt;/multichoice&gt;&lt;/questions&gt;&lt;/questionlist&gt;"/>
  <p:tag name="LIVECHARTING" val="False"/>
  <p:tag name="AUTOOPENPOLL" val="True"/>
</p:tagLst>
</file>

<file path=ppt/tags/tag4.xml><?xml version="1.0" encoding="utf-8"?>
<p:tagLst xmlns:a="http://schemas.openxmlformats.org/drawingml/2006/main" xmlns:r="http://schemas.openxmlformats.org/officeDocument/2006/relationships" xmlns:p="http://schemas.openxmlformats.org/presentationml/2006/main">
  <p:tag name="ZEROBASED" val="False"/>
</p:tagLst>
</file>

<file path=ppt/tags/tag4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1.xml><?xml version="1.0" encoding="utf-8"?>
<p:tagLst xmlns:a="http://schemas.openxmlformats.org/drawingml/2006/main" xmlns:r="http://schemas.openxmlformats.org/officeDocument/2006/relationships" xmlns:p="http://schemas.openxmlformats.org/presentationml/2006/main">
  <p:tag name="ZEROBASED" val="False"/>
</p:tagLst>
</file>

<file path=ppt/tags/tag42.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43.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44.xml><?xml version="1.0" encoding="utf-8"?>
<p:tagLst xmlns:a="http://schemas.openxmlformats.org/drawingml/2006/main" xmlns:r="http://schemas.openxmlformats.org/officeDocument/2006/relationships" xmlns:p="http://schemas.openxmlformats.org/presentationml/2006/main">
  <p:tag name="TPCOUNTDOWNSECONDS" val="30"/>
  <p:tag name="TYPE" val="2"/>
</p:tagLst>
</file>

<file path=ppt/tags/tag45.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HASRESULTS" val="False"/>
  <p:tag name="AUTOFORMATCHART" val="True"/>
  <p:tag name="SLIDEGUID" val="178EA6D8F60A4580AFD04524C9EB0DCD"/>
  <p:tag name="CHARTTYPE" val="0"/>
  <p:tag name="CHARTDEFINEDCOLORS" val="3,6,10,45,32,50,13,4,9,55,1"/>
  <p:tag name="TPQUESTIONXML" val="&lt;?xml version=&quot;1.0&quot; encoding=&quot;UTF-8&quot; standalone=&quot;yes&quot;?&gt;&lt;questionlist&gt;&lt;properties&gt;&lt;guid&gt;D6AF268AC4184E0D9E204748F9C6F517&lt;/guid&gt;&lt;date&gt;10/27/2019 09:11:5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78EA6D8F60A4580AFD04524C9EB0DCD&lt;/guid&gt;&lt;repollguid&gt;A5FC3175DB664AB8AA7603B7263E6F9D&lt;/repollguid&gt;&lt;sourceid&gt;E493D204397945F3A9A8D6E98BD19DC3&lt;/sourceid&gt;&lt;questiontext&gt;(Choose all that are correct) If market demand for a good is price-elastic at current prices, a reduction in the variable cost of production for all firms, under perfect competition, in the short run, will cause…&lt;/questiontext&gt;&lt;showresults&gt;True&lt;/showresults&gt;&lt;responsegrid&gt;0&lt;/responsegrid&gt;&lt;countdowntimer&gt;True&lt;/countdowntimer&gt;&lt;countdowntime&gt;70&lt;/countdowntime&gt;&lt;metadata&gt;&lt;entry&gt;&lt;key&gt;AUTOOPENPOLL&lt;/key&gt;&lt;value&gt;True&lt;/value&gt;&lt;/entry&gt;&lt;entry&gt;&lt;key&gt;LIVECHARTING&lt;/key&gt;&lt;value&gt;False&lt;/value&gt;&lt;/entry&gt;&lt;entry&gt;&lt;key&gt;AUTOFORMATCHART&lt;/key&gt;&lt;value&gt;True&lt;/value&gt;&lt;/entry&gt;&lt;/metadata&gt;&lt;correctvalue&gt;0.5&lt;/correctvalue&gt;&lt;incorrectvalue&gt;-0.33&lt;/incorrectvalue&gt;&lt;responselimit&gt;5&lt;/responselimit&gt;&lt;bulletstyle&gt;2&lt;/bulletstyle&gt;&lt;correctanswerindicator&gt;True&lt;/correctanswerindicator&gt;&lt;answers&gt;&lt;answer&gt;&lt;guid&gt;F77F70D3F004445FAF55B345134ED23F&lt;/guid&gt;&lt;answertext&gt;The price of this good to fall&lt;/answertext&gt;&lt;valuetype&gt;1&lt;/valuetype&gt;&lt;/answer&gt;&lt;answer&gt;&lt;guid&gt;66052C59AE9F4D539B71F26E9C0D3A19&lt;/guid&gt;&lt;answertext&gt;The price of this good to rise&lt;/answertext&gt;&lt;valuetype&gt;-1&lt;/valuetype&gt;&lt;/answer&gt;&lt;answer&gt;&lt;guid&gt;FE6A3E316F2B4A74AB4354F40712F5E5&lt;/guid&gt;&lt;answertext&gt;Expenditure on this good to rise&lt;/answertext&gt;&lt;valuetype&gt;1&lt;/valuetype&gt;&lt;/answer&gt;&lt;answer&gt;&lt;guid&gt;C09A61E9ACB4489D9951E8A3003BA889&lt;/guid&gt;&lt;answertext&gt;Expenditure on this good to fall&lt;/answertext&gt;&lt;valuetype&gt;-1&lt;/valuetype&gt;&lt;/answer&gt;&lt;answer&gt;&lt;guid&gt;24F847CE162F4EBEA3A2FEF683C8E983&lt;/guid&gt;&lt;answertext&gt;Consumer surplus to fall&lt;/answertext&gt;&lt;valuetype&gt;-1&lt;/valuetype&gt;&lt;/answer&gt;&lt;/answers&gt;&lt;/multichoice&gt;&lt;/questions&gt;&lt;/questionlist&gt;"/>
  <p:tag name="LIVECHARTING" val="False"/>
  <p:tag name="AUTOOPENPOLL" val="True"/>
</p:tagLst>
</file>

<file path=ppt/tags/tag4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7.xml><?xml version="1.0" encoding="utf-8"?>
<p:tagLst xmlns:a="http://schemas.openxmlformats.org/drawingml/2006/main" xmlns:r="http://schemas.openxmlformats.org/officeDocument/2006/relationships" xmlns:p="http://schemas.openxmlformats.org/presentationml/2006/main">
  <p:tag name="ZEROBASED" val="False"/>
</p:tagLst>
</file>

<file path=ppt/tags/tag48.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49.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5.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50.xml><?xml version="1.0" encoding="utf-8"?>
<p:tagLst xmlns:a="http://schemas.openxmlformats.org/drawingml/2006/main" xmlns:r="http://schemas.openxmlformats.org/officeDocument/2006/relationships" xmlns:p="http://schemas.openxmlformats.org/presentationml/2006/main">
  <p:tag name="TPCOUNTDOWNSECONDS" val="70"/>
  <p:tag name="TYPE" val="3"/>
</p:tagLst>
</file>

<file path=ppt/tags/tag51.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HASRESULTS" val="False"/>
  <p:tag name="AUTOFORMATCHART" val="True"/>
  <p:tag name="SLIDEGUID" val="205F6DFF76FA466184561828B41D4FE5"/>
  <p:tag name="CHARTTYPE" val="0"/>
  <p:tag name="CHARTDEFINEDCOLORS" val="3,6,10,45,32,50,13,4,9,55,1"/>
  <p:tag name="TPQUESTIONXML" val="&lt;?xml version=&quot;1.0&quot; encoding=&quot;UTF-8&quot; standalone=&quot;yes&quot;?&gt;&lt;questionlist&gt;&lt;properties&gt;&lt;guid&gt;80A5DEFA071D47529F15E7284556AC2A&lt;/guid&gt;&lt;date&gt;10/27/2019 09:12:43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05F6DFF76FA466184561828B41D4FE5&lt;/guid&gt;&lt;repollguid&gt;A5FC3175DB664AB8AA7603B7263E6F9D&lt;/repollguid&gt;&lt;sourceid&gt;E493D204397945F3A9A8D6E98BD19DC3&lt;/sourceid&gt;&lt;questiontext&gt;Suppose the production function for good q is given by  q(K,L) = K1/2L1/2 where K and L are capital and labour inputs. Which of the following statements are true? (Choose all…)Recall: the partial derivative of a function f(x,y) = cxayb  with respect to x is acxa-1yb (where a is not -1)&lt;/questiontext&gt;&lt;showresults&gt;True&lt;/showresults&gt;&lt;responsegrid&gt;0&lt;/responsegrid&gt;&lt;countdowntimer&gt;True&lt;/countdowntimer&gt;&lt;countdowntime&gt;90&lt;/countdowntime&gt;&lt;metadata&gt;&lt;entry&gt;&lt;key&gt;AUTOOPENPOLL&lt;/key&gt;&lt;value&gt;True&lt;/value&gt;&lt;/entry&gt;&lt;entry&gt;&lt;key&gt;LIVECHARTING&lt;/key&gt;&lt;value&gt;False&lt;/value&gt;&lt;/entry&gt;&lt;entry&gt;&lt;key&gt;AUTOFORMATCHART&lt;/key&gt;&lt;value&gt;True&lt;/value&gt;&lt;/entry&gt;&lt;/metadata&gt;&lt;correctvalue&gt;0.5&lt;/correctvalue&gt;&lt;incorrectvalue&gt;-0.33&lt;/incorrectvalue&gt;&lt;responselimit&gt;5&lt;/responselimit&gt;&lt;bulletstyle&gt;2&lt;/bulletstyle&gt;&lt;correctanswerindicator&gt;True&lt;/correctanswerindicator&gt;&lt;answers&gt;&lt;answer&gt;&lt;guid&gt;F77F70D3F004445FAF55B345134ED23F&lt;/guid&gt;&lt;answertext&gt;The function exhibits constant returns to scale&lt;/answertext&gt;&lt;valuetype&gt;1&lt;/valuetype&gt;&lt;/answer&gt;&lt;answer&gt;&lt;guid&gt;66052C59AE9F4D539B71F26E9C0D3A19&lt;/guid&gt;&lt;answertext&gt;The function exhibits increasing returns to scale&lt;/answertext&gt;&lt;valuetype&gt;-1&lt;/valuetype&gt;&lt;/answer&gt;&lt;answer&gt;&lt;guid&gt;FE6A3E316F2B4A74AB4354F40712F5E5&lt;/guid&gt;&lt;answertext&gt;The function exhibits decreasing returns to scale&lt;/answertext&gt;&lt;valuetype&gt;-1&lt;/valuetype&gt;&lt;/answer&gt;&lt;answer&gt;&lt;guid&gt;C09A61E9ACB4489D9951E8A3003BA889&lt;/guid&gt;&lt;answertext&gt;The function exhibits diminishing marginal productivity for each input (holding the other input constant).&lt;/answertext&gt;&lt;valuetype&gt;1&lt;/valuetype&gt;&lt;/answer&gt;&lt;answer&gt;&lt;guid&gt;24F847CE162F4EBEA3A2FEF683C8E983&lt;/guid&gt;&lt;answertext&gt;The function exhibits increasing marginal productivity for each input (holding the other input constant)&lt;/answertext&gt;&lt;valuetype&gt;-1&lt;/valuetype&gt;&lt;/answer&gt;&lt;/answers&gt;&lt;/multichoice&gt;&lt;/questions&gt;&lt;/questionlist&gt;"/>
  <p:tag name="LIVECHARTING" val="False"/>
  <p:tag name="AUTOOPENPOLL" val="True"/>
</p:tagLst>
</file>

<file path=ppt/tags/tag5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3.xml><?xml version="1.0" encoding="utf-8"?>
<p:tagLst xmlns:a="http://schemas.openxmlformats.org/drawingml/2006/main" xmlns:r="http://schemas.openxmlformats.org/officeDocument/2006/relationships" xmlns:p="http://schemas.openxmlformats.org/presentationml/2006/main">
  <p:tag name="ZEROBASED" val="False"/>
</p:tagLst>
</file>

<file path=ppt/tags/tag54.xml><?xml version="1.0" encoding="utf-8"?>
<p:tagLst xmlns:a="http://schemas.openxmlformats.org/drawingml/2006/main" xmlns:r="http://schemas.openxmlformats.org/officeDocument/2006/relationships" xmlns:p="http://schemas.openxmlformats.org/presentationml/2006/main">
  <p:tag name="TPCOUNTDOWNSECONDS" val="90"/>
  <p:tag name="TYPE" val="2"/>
</p:tagLst>
</file>

<file path=ppt/tags/tag55.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56.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57.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HASRESULTS" val="False"/>
  <p:tag name="AUTOFORMATCHART" val="True"/>
  <p:tag name="SLIDEGUID" val="DB8CB36E2D8A45C9A5F0BB702EE53A6E"/>
  <p:tag name="CHARTTYPE" val="0"/>
  <p:tag name="CHARTDEFINEDCOLORS" val="3,6,10,45,32,50,13,4,9,55,1"/>
  <p:tag name="TPQUESTIONXML" val="&lt;?xml version=&quot;1.0&quot; encoding=&quot;UTF-8&quot; standalone=&quot;yes&quot;?&gt;&lt;questionlist&gt;&lt;properties&gt;&lt;guid&gt;61F94522EFAD438596978A0BB09CA8EA&lt;/guid&gt;&lt;date&gt;10/27/2019 09:06:27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B8CB36E2D8A45C9A5F0BB702EE53A6E&lt;/guid&gt;&lt;repollguid&gt;A5FC3175DB664AB8AA7603B7263E6F9D&lt;/repollguid&gt;&lt;sourceid&gt;E493D204397945F3A9A8D6E98BD19DC3&lt;/sourceid&gt;&lt;questiontext&gt;Which of the following are most reasonably considered public goods (choose all that are correct)?&lt;/questiontext&gt;&lt;showresults&gt;True&lt;/showresults&gt;&lt;responsegrid&gt;0&lt;/responsegrid&gt;&lt;countdowntime&gt;30&lt;/countdowntime&gt;&lt;metadata&gt;&lt;entry&gt;&lt;key&gt;AUTOOPENPOLL&lt;/key&gt;&lt;value&gt;True&lt;/value&gt;&lt;/entry&gt;&lt;entry&gt;&lt;key&gt;LIVECHARTING&lt;/key&gt;&lt;value&gt;False&lt;/value&gt;&lt;/entry&gt;&lt;entry&gt;&lt;key&gt;AUTOFORMATCHART&lt;/key&gt;&lt;value&gt;True&lt;/value&gt;&lt;/entry&gt;&lt;/metadata&gt;&lt;correctvalue&gt;0.5&lt;/correctvalue&gt;&lt;incorrectvalue&gt;0&lt;/incorrectvalue&gt;&lt;responselimit&gt;5&lt;/responselimit&gt;&lt;bulletstyle&gt;2&lt;/bulletstyle&gt;&lt;correctanswerindicator&gt;True&lt;/correctanswerindicator&gt;&lt;answers&gt;&lt;answer&gt;&lt;guid&gt;F77F70D3F004445FAF55B345134ED23F&lt;/guid&gt;&lt;answertext&gt;A pint of beer in a pub&lt;/answertext&gt;&lt;valuetype&gt;-1&lt;/valuetype&gt;&lt;/answer&gt;&lt;answer&gt;&lt;guid&gt;66052C59AE9F4D539B71F26E9C0D3A19&lt;/guid&gt;&lt;answertext&gt;A flood control system protecting the city from flooding&lt;/answertext&gt;&lt;valuetype&gt;1&lt;/valuetype&gt;&lt;/answer&gt;&lt;answer&gt;&lt;guid&gt;FE6A3E316F2B4A74AB4354F40712F5E5&lt;/guid&gt;&lt;answertext&gt;Basic knowledge generated from a scientific discovery&lt;/answertext&gt;&lt;valuetype&gt;1&lt;/valuetype&gt;&lt;/answer&gt;&lt;answer&gt;&lt;guid&gt;C09A61E9ACB4489D9951E8A3003BA889&lt;/guid&gt;&lt;answertext&gt;Physical therapy provided by the NHS&lt;/answertext&gt;&lt;valuetype&gt;-1&lt;/valuetype&gt;&lt;/answer&gt;&lt;answer&gt;&lt;guid&gt;24F847CE162F4EBEA3A2FEF683C8E983&lt;/guid&gt;&lt;answertext&gt;Housing&lt;/answertext&gt;&lt;valuetype&gt;-1&lt;/valuetype&gt;&lt;/answer&gt;&lt;/answers&gt;&lt;/multichoice&gt;&lt;/questions&gt;&lt;/questionlist&gt;"/>
  <p:tag name="LIVECHARTING" val="False"/>
  <p:tag name="AUTOOPENPOLL" val="True"/>
</p:tagLst>
</file>

<file path=ppt/tags/tag5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9.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TPCOUNTDOWNSECONDS" val="40"/>
  <p:tag name="TYPE" val="2"/>
</p:tagLst>
</file>

<file path=ppt/tags/tag60.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61.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62.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HASRESULTS" val="False"/>
  <p:tag name="AUTOFORMATCHART" val="True"/>
  <p:tag name="SLIDEGUID" val="779994BBA4BA4755908C2E9B0C233CEB"/>
  <p:tag name="TPQUESTIONXML" val="&lt;?xml version=&quot;1.0&quot; encoding=&quot;UTF-8&quot; standalone=&quot;yes&quot;?&gt;&lt;questionlist&gt;&lt;properties&gt;&lt;guid&gt;C121CED45467439FB49D6CE4A7DBCC37&lt;/guid&gt;&lt;date&gt;10/27/2019 09:02:3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9994BBA4BA4755908C2E9B0C233CEB&lt;/guid&gt;&lt;repollguid&gt;A5FC3175DB664AB8AA7603B7263E6F9D&lt;/repollguid&gt;&lt;sourceid&gt;E493D204397945F3A9A8D6E98BD19DC3&lt;/sourceid&gt;&lt;questiontext&gt;Gasoline sells for £4.00 per gallon this year, and it sold for £3.00 per gallon last year. But consumers bought more gasoline this year than they did last year. Does this contradict the economic theory that people tend to buy less when the price rises? Choose the (one) most correct response below:&lt;/questiontext&gt;&lt;showresults&gt;True&lt;/showresults&gt;&lt;responsegrid&gt;0&lt;/responsegrid&gt;&lt;countdowntime&gt;30&lt;/countdowntime&gt;&lt;metadata&gt;&lt;entry&gt;&lt;key&gt;AUTOOPENPOLL&lt;/key&gt;&lt;value&gt;True&lt;/value&gt;&lt;/entry&gt;&lt;entry&gt;&lt;key&gt;LIVECHARTING&lt;/key&gt;&lt;value&gt;False&lt;/value&gt;&lt;/entry&gt;&lt;entry&gt;&lt;key&gt;AUTOFORMATCHART&lt;/key&gt;&lt;value&gt;True&lt;/value&gt;&lt;/entry&gt;&lt;/metadata&gt;&lt;correctvalue&gt;1&lt;/correctvalue&gt;&lt;incorrectvalue&gt;0&lt;/incorrectvalue&gt;&lt;responselimit&gt;1&lt;/responselimit&gt;&lt;bulletstyle&gt;2&lt;/bulletstyle&gt;&lt;correctanswerindicator&gt;True&lt;/correctanswerindicator&gt;&lt;answers&gt;&lt;answer&gt;&lt;guid&gt;F77F70D3F004445FAF55B345134ED23F&lt;/guid&gt;&lt;answertext&gt;Yes; this violates the ‘iron law of demand’&lt;/answertext&gt;&lt;valuetype&gt;-1&lt;/valuetype&gt;&lt;/answer&gt;&lt;answer&gt;&lt;guid&gt;66052C59AE9F4D539B71F26E9C0D3A19&lt;/guid&gt;&lt;answertext&gt;No, because this theory is not testable&lt;/answertext&gt;&lt;valuetype&gt;-1&lt;/valuetype&gt;&lt;/answer&gt;&lt;answer&gt;&lt;guid&gt;FE6A3E316F2B4A74AB4354F40712F5E5&lt;/guid&gt;&lt;answertext&gt;No, because ‘all other things’ may not be equal from year to year&lt;/answertext&gt;&lt;valuetype&gt;1&lt;/valuetype&gt;&lt;/answer&gt;&lt;answer&gt;&lt;guid&gt;C09A61E9ACB4489D9951E8A3003BA889&lt;/guid&gt;&lt;answertext&gt;Yes, because this is empirical evidence&lt;/answertext&gt;&lt;valuetype&gt;-1&lt;/valuetype&gt;&lt;/answer&gt;&lt;answer&gt;&lt;guid&gt;24F847CE162F4EBEA3A2FEF683C8E983&lt;/guid&gt;&lt;answertext&gt;No, because ‘quantity demand’ cannot be compared from year to year.&lt;/answertext&gt;&lt;valuetype&gt;-1&lt;/valuetype&gt;&lt;/answer&gt;&lt;/answers&gt;&lt;/multichoice&gt;&lt;/questions&gt;&lt;/questionlist&gt;"/>
  <p:tag name="LIVECHARTING" val="False"/>
  <p:tag name="AUTOOPENPOLL" val="True"/>
  <p:tag name="CHARTTYPE" val="0"/>
  <p:tag name="CHARTDEFINEDCOLORS" val="3,6,10,45,32,50,13,4,9,55,1"/>
</p:tagLst>
</file>

<file path=ppt/tags/tag6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4.xml><?xml version="1.0" encoding="utf-8"?>
<p:tagLst xmlns:a="http://schemas.openxmlformats.org/drawingml/2006/main" xmlns:r="http://schemas.openxmlformats.org/officeDocument/2006/relationships" xmlns:p="http://schemas.openxmlformats.org/presentationml/2006/main">
  <p:tag name="ZEROBASED" val="False"/>
</p:tagLst>
</file>

<file path=ppt/tags/tag6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66.xml><?xml version="1.0" encoding="utf-8"?>
<p:tagLst xmlns:a="http://schemas.openxmlformats.org/drawingml/2006/main" xmlns:r="http://schemas.openxmlformats.org/officeDocument/2006/relationships" xmlns:p="http://schemas.openxmlformats.org/presentationml/2006/main">
  <p:tag name="SLIDEGUID" val="F36D8B1A16D94FE9A1540C85BDF5E0DA"/>
  <p:tag name="TYPE" val="MultiChoiceSlide"/>
  <p:tag name="TPSLIDEBULLETSTYLE" val="2"/>
  <p:tag name="HASRESULTS" val="False"/>
  <p:tag name="AUTOFORMATCHART" val="True"/>
  <p:tag name="TPQUESTIONXML" val="&lt;?xml version=&quot;1.0&quot; encoding=&quot;UTF-8&quot; standalone=&quot;yes&quot;?&gt;&lt;questionlist&gt;&lt;properties&gt;&lt;guid&gt;FB6C5DEA6B7441B2B07BDD6BB4CAA2FB&lt;/guid&gt;&lt;date&gt;10/27/2019 09:02:3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36D8B1A16D94FE9A1540C85BDF5E0DA&lt;/guid&gt;&lt;repollguid&gt;1769BA62ED874B66A42BAFE92ADF8CB8&lt;/repollguid&gt;&lt;sourceid&gt;F21CF0CD29AA4D7A98304241F3E1FCF4&lt;/sourceid&gt;&lt;questiontext&gt;Supply:  ? ? (?)=2p-200 (where p&amp;gt;100 and 0 otherwise)Demand:  ? ? (?) =300-p (where p&amp;lt;300 and 0 otherwise)Which of the following are true statements (choose one/all that apply)?&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2&lt;/correctvalue&gt;&lt;incorrectvalue&gt;0&lt;/incorrectvalue&gt;&lt;responselimit&gt;4&lt;/responselimit&gt;&lt;bulletstyle&gt;2&lt;/bulletstyle&gt;&lt;correctanswerindicator&gt;True&lt;/correctanswerindicator&gt;&lt;allornothingscoring&gt;True&lt;/allornothingscoring&gt;&lt;answers&gt;&lt;answer&gt;&lt;guid&gt;62D6B411B66B40DA8084F9124DBEE271&lt;/guid&gt;&lt;answertext&gt;At p=0 the excess demand is 300&lt;/answertext&gt;&lt;valuetype&gt;1&lt;/valuetype&gt;&lt;/answer&gt;&lt;answer&gt;&lt;guid&gt;D4AEE1FB62CC4E519AD328D686CEB969&lt;/guid&gt;&lt;answertext&gt;For any prices above 100 and below 300, a positive quantity will be exchanged&lt;/answertext&gt;&lt;valuetype&gt;1&lt;/valuetype&gt;&lt;/answer&gt;&lt;answer&gt;&lt;guid&gt;699311E272F34AC4A3D792857AE75E94&lt;/guid&gt;&lt;answertext&gt;If the government imposed a price of 500/3 (166 and 2/3) there would be a shortage&lt;/answertext&gt;&lt;valuetype&gt;-1&lt;/valuetype&gt;&lt;/answer&gt;&lt;answer&gt;&lt;guid&gt;9D632F669BD840168C233DB663DC2B4D&lt;/guid&gt;&lt;answertext&gt;If the government imposed a price of 500/3 (166 and 2/3) there would be a surplus&lt;/answertext&gt;&lt;valuetype&gt;-1&lt;/valuetype&gt;&lt;/answer&gt;&lt;/answers&gt;&lt;/multichoice&gt;&lt;/questions&gt;&lt;/questionlist&gt;"/>
  <p:tag name="LIVECHARTING" val="False"/>
  <p:tag name="AUTOOPENPOLL" val="True"/>
  <p:tag name="CHARTTYPE" val="0"/>
  <p:tag name="CHARTDEFINEDCOLORS" val="3,6,10,45,32,50,13,4,9,55,1"/>
</p:tagLst>
</file>

<file path=ppt/tags/tag6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8.xml><?xml version="1.0" encoding="utf-8"?>
<p:tagLst xmlns:a="http://schemas.openxmlformats.org/drawingml/2006/main" xmlns:r="http://schemas.openxmlformats.org/officeDocument/2006/relationships" xmlns:p="http://schemas.openxmlformats.org/presentationml/2006/main">
  <p:tag name="ZEROBASED" val="False"/>
</p:tagLst>
</file>

<file path=ppt/tags/tag69.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xml><?xml version="1.0" encoding="utf-8"?>
<p:tagLst xmlns:a="http://schemas.openxmlformats.org/drawingml/2006/main" xmlns:r="http://schemas.openxmlformats.org/officeDocument/2006/relationships" xmlns:p="http://schemas.openxmlformats.org/presentationml/2006/main">
  <p:tag name="SLIDEGUID" val="1E0BB7635F7E41359CEBC26010D9D1ED"/>
  <p:tag name="TYPE" val="MultiChoiceSlide"/>
  <p:tag name="TPSLIDEBULLETSTYLE" val="2"/>
  <p:tag name="CHARTTYPE" val="0"/>
  <p:tag name="CHARTDEFINEDCOLORS" val="3,6,10,45,32,50,13,4,9,55,1"/>
  <p:tag name="TPQUESTIONXML" val="&lt;?xml version=&quot;1.0&quot; encoding=&quot;UTF-8&quot; standalone=&quot;yes&quot;?&gt;&lt;questionlist&gt;&lt;properties&gt;&lt;guid&gt;5E56E69130F5414EAD17C98039D4569D&lt;/guid&gt;&lt;date&gt;10/27/2019 09:10:23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E0BB7635F7E41359CEBC26010D9D1ED&lt;/guid&gt;&lt;repollguid&gt;AC3828173E904BA6B44F04F4F0378317&lt;/repollguid&gt;&lt;sourceid&gt;AF496662E29846A2B20A42449361BECA&lt;/sourceid&gt;&lt;questiontext&gt;Choose one or all that are correct. The following situation(s) or condition(s) imply the economy has NOT attained a Pareto efficient outcome.&lt;/questiontext&gt;&lt;showresults&gt;True&lt;/showresults&gt;&lt;responsegrid&gt;0&lt;/responsegrid&gt;&lt;countdowntimer&gt;True&lt;/countdowntimer&gt;&lt;countdowntime&gt;30&lt;/countdowntime&gt;&lt;correctvalue&gt;0.5&lt;/correctvalue&gt;&lt;incorrectvalue&gt;-0.5&lt;/incorrectvalue&gt;&lt;responselimit&gt;4&lt;/responselimit&gt;&lt;bulletstyle&gt;2&lt;/bulletstyle&gt;&lt;correctanswerindicator&gt;True&lt;/correctanswerindicator&gt;&lt;answers&gt;&lt;answer&gt;&lt;guid&gt;9D94BA1EA34C46128D8288C63FEC6026&lt;/guid&gt;&lt;answertext&gt;We can produce more toothbrushes w/o producing less toothpaste, but this requires us to produce less food; consumers value all 3 goods&lt;/answertext&gt;&lt;valuetype&gt;-1&lt;/valuetype&gt;&lt;/answer&gt;&lt;answer&gt;&lt;guid&gt;E46E62875B1A44588B2DAE167AFB0CFB&lt;/guid&gt;&lt;answertext&gt;The economy is not producing any liverwurst; however, liverwurst does not enter into any consumer’s utility function.&lt;/answertext&gt;&lt;valuetype&gt;-1&lt;/valuetype&gt;&lt;/answer&gt;&lt;answer&gt;&lt;guid&gt;3AC79978562840A8A973CE816C0E20E3&lt;/guid&gt;&lt;answertext&gt;At current levels of consumption, older people are willing to give up 2 toothbrushes for 1 toothpaste, while younger people are willing to trade these off 1-for-1; both groups have a positive amount of each.&lt;/answertext&gt;&lt;valuetype&gt;1&lt;/valuetype&gt;&lt;/answer&gt;&lt;answer&gt;&lt;guid&gt;D8033337AD1F4B6D9DF929507660E4C7&lt;/guid&gt;&lt;answertext&gt;At current production, the PPF slope shows we can produce 1 fewer tube of toothpaste &amp;amp; thus produce 2 more toothbrushes. All consumers have a MRS of 1 between these, &amp;amp; all consume a + amount of both.&lt;/answertext&gt;&lt;valuetype&gt;1&lt;/valuetype&gt;&lt;/answer&gt;&lt;/answers&gt;&lt;/multichoice&gt;&lt;/questions&gt;&lt;/questionlist&gt;"/>
  <p:tag name="LIVECHARTING" val="False"/>
  <p:tag name="AUTOOPENPOLL" val="True"/>
</p:tagLst>
</file>

<file path=ppt/tags/tag7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1.xml><?xml version="1.0" encoding="utf-8"?>
<p:tagLst xmlns:a="http://schemas.openxmlformats.org/drawingml/2006/main" xmlns:r="http://schemas.openxmlformats.org/officeDocument/2006/relationships" xmlns:p="http://schemas.openxmlformats.org/presentationml/2006/main">
  <p:tag name="SLIDEGUID" val="724E52E3BB41446D9170052EDDADE638"/>
  <p:tag name="TYPE" val="MultiChoiceSlide"/>
  <p:tag name="TPSLIDEBULLETSTYLE" val="2"/>
  <p:tag name="HASRESULTS" val="False"/>
  <p:tag name="AUTOFORMATCHART" val="True"/>
  <p:tag name="TPQUESTIONXML" val="&lt;?xml version=&quot;1.0&quot; encoding=&quot;UTF-8&quot; standalone=&quot;yes&quot;?&gt;&lt;questionlist&gt;&lt;properties&gt;&lt;guid&gt;5BA8EEAB61B04DACBB1081E73694E331&lt;/guid&gt;&lt;date&gt;10/27/2019 09:02:3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24E52E3BB41446D9170052EDDADE638&lt;/guid&gt;&lt;repollguid&gt;C71B66AEE3E0438D9C9C61C251E52621&lt;/repollguid&gt;&lt;sourceid&gt;82D87853940541D6BE81E07E470812E3&lt;/sourceid&gt;&lt;questiontext&gt;Under standard assumptions, indifference curves: (Choose one or all that are correct.)&lt;/questiontext&gt;&lt;showresults&gt;True&lt;/showresults&gt;&lt;responsegrid&gt;0&lt;/responsegrid&gt;&lt;countdowntimer&gt;True&lt;/countdowntimer&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2&lt;/responselimit&gt;&lt;bulletstyle&gt;2&lt;/bulletstyle&gt;&lt;correctanswerindicator&gt;True&lt;/correctanswerindicator&gt;&lt;allornothingscoring&gt;True&lt;/allornothingscoring&gt;&lt;answers&gt;&lt;answer&gt;&lt;guid&gt;AE1C1D7C5DB144B49368CC3FC9683ED0&lt;/guid&gt;&lt;answertext&gt;never intersect one another&lt;/answertext&gt;&lt;valuetype&gt;1&lt;/valuetype&gt;&lt;/answer&gt;&lt;answer&gt;&lt;guid&gt;41E96C4C08834B24A2E5A8A30C16044E&lt;/guid&gt;&lt;answertext&gt;represent the set of affordable consumption bundles&lt;/answertext&gt;&lt;valuetype&gt;-1&lt;/valuetype&gt;&lt;/answer&gt;&lt;answer&gt;&lt;guid&gt;2542BC68F7154ED2BA471C3111A74945&lt;/guid&gt;&lt;answertext&gt;are always upwards sloping&lt;/answertext&gt;&lt;valuetype&gt;-1&lt;/valuetype&gt;&lt;/answer&gt;&lt;answer&gt;&lt;guid&gt;4A6F030834574A6D81492F89B9DBF084&lt;/guid&gt;&lt;answertext&gt;are always flat&lt;/answertext&gt;&lt;valuetype&gt;-1&lt;/valuetype&gt;&lt;/answer&gt;&lt;answer&gt;&lt;guid&gt;A784E754AB774FF0927D476B071D5E3F&lt;/guid&gt;&lt;answertext&gt;connect the sets of points that maximise utility&lt;/answertext&gt;&lt;valuetype&gt;-1&lt;/valuetype&gt;&lt;/answer&gt;&lt;/answers&gt;&lt;/multichoice&gt;&lt;/questions&gt;&lt;/questionlist&gt;"/>
  <p:tag name="LIVECHARTING" val="False"/>
  <p:tag name="AUTOOPENPOLL" val="True"/>
  <p:tag name="CHARTTYPE" val="0"/>
  <p:tag name="CHARTDEFINEDCOLORS" val="3,6,10,45,32,50,13,4,9,55,1"/>
</p:tagLst>
</file>

<file path=ppt/tags/tag7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3.xml><?xml version="1.0" encoding="utf-8"?>
<p:tagLst xmlns:a="http://schemas.openxmlformats.org/drawingml/2006/main" xmlns:r="http://schemas.openxmlformats.org/officeDocument/2006/relationships" xmlns:p="http://schemas.openxmlformats.org/presentationml/2006/main">
  <p:tag name="ZEROBASED" val="False"/>
</p:tagLst>
</file>

<file path=ppt/tags/tag7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5.xml><?xml version="1.0" encoding="utf-8"?>
<p:tagLst xmlns:a="http://schemas.openxmlformats.org/drawingml/2006/main" xmlns:r="http://schemas.openxmlformats.org/officeDocument/2006/relationships" xmlns:p="http://schemas.openxmlformats.org/presentationml/2006/main">
  <p:tag name="TYPE" val="2"/>
  <p:tag name="TPCOUNTDOWNSECONDS" val="30"/>
</p:tagLst>
</file>

<file path=ppt/tags/tag76.xml><?xml version="1.0" encoding="utf-8"?>
<p:tagLst xmlns:a="http://schemas.openxmlformats.org/drawingml/2006/main" xmlns:r="http://schemas.openxmlformats.org/officeDocument/2006/relationships" xmlns:p="http://schemas.openxmlformats.org/presentationml/2006/main">
  <p:tag name="SLIDEGUID" val="A9DBBAB6E23845DDBEB7714786CCF708"/>
  <p:tag name="TYPE" val="MultiChoiceSlide"/>
  <p:tag name="TPSLIDEBULLETSTYLE" val="2"/>
  <p:tag name="HASRESULTS" val="False"/>
  <p:tag name="AUTOFORMATCHART" val="True"/>
  <p:tag name="TPQUESTIONXML" val="&lt;?xml version=&quot;1.0&quot; encoding=&quot;UTF-8&quot; standalone=&quot;yes&quot;?&gt;&lt;questionlist&gt;&lt;properties&gt;&lt;guid&gt;AF73B7CE8BCE49CE837AA4B035ED4862&lt;/guid&gt;&lt;date&gt;10/27/2019 09:02:37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9DBBAB6E23845DDBEB7714786CCF708&lt;/guid&gt;&lt;repollguid&gt;C64DEE36CE52422E9526F729145B6436&lt;/repollguid&gt;&lt;sourceid&gt;CAAD0AA32AD543C59623BC0A6F9DED92&lt;/sourceid&gt;&lt;questiontext&gt;We can represent a person's preferences with a continuous utility function even if (choose all that apply)&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answers&gt;&lt;answer&gt;&lt;guid&gt;E0AE94879FFD49528F4B082A35C9456A&lt;/guid&gt;&lt;answertext&gt;their preferences violate transitivity&lt;/answertext&gt;&lt;valuetype&gt;-1&lt;/valuetype&gt;&lt;/answer&gt;&lt;answer&gt;&lt;guid&gt;F92E9F6C4B4C4C23BD563F8DB278A2B0&lt;/guid&gt;&lt;answertext&gt;they prefer more of one good over less of that good&lt;/answertext&gt;&lt;valuetype&gt;1&lt;/valuetype&gt;&lt;/answer&gt;&lt;answer&gt;&lt;guid&gt;203B323C7DBD45E09E7EDBC216F32CAC&lt;/guid&gt;&lt;answertext&gt;they are unemployed&lt;/answertext&gt;&lt;valuetype&gt;1&lt;/valuetype&gt;&lt;/answer&gt;&lt;answer&gt;&lt;guid&gt;6F93283410CC46F28C2FF893FDCFD19E&lt;/guid&gt;&lt;answertext&gt;they cannot state a preference nor make a choice between many categories of goods&lt;/answertext&gt;&lt;valuetype&gt;-1&lt;/valuetype&gt;&lt;/answer&gt;&lt;answer&gt;&lt;guid&gt;5228BA62353C4BCFAD4289D2FB0A3B9A&lt;/guid&gt;&lt;answertext&gt;They dislike chicken&lt;/answertext&gt;&lt;valuetype&gt;1&lt;/valuetype&gt;&lt;/answer&gt;&lt;/answers&gt;&lt;/multichoice&gt;&lt;/questions&gt;&lt;/questionlist&gt;"/>
  <p:tag name="LIVECHARTING" val="False"/>
  <p:tag name="AUTOOPENPOLL" val="True"/>
  <p:tag name="CHARTTYPE" val="0"/>
  <p:tag name="CHARTDEFINEDCOLORS" val="3,6,10,45,32,50,13,4,9,55,1"/>
</p:tagLst>
</file>

<file path=ppt/tags/tag7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8.xml><?xml version="1.0" encoding="utf-8"?>
<p:tagLst xmlns:a="http://schemas.openxmlformats.org/drawingml/2006/main" xmlns:r="http://schemas.openxmlformats.org/officeDocument/2006/relationships" xmlns:p="http://schemas.openxmlformats.org/presentationml/2006/main">
  <p:tag name="ZEROBASED" val="False"/>
</p:tagLst>
</file>

<file path=ppt/tags/tag79.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8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1.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2.xml><?xml version="1.0" encoding="utf-8"?>
<p:tagLst xmlns:a="http://schemas.openxmlformats.org/drawingml/2006/main" xmlns:r="http://schemas.openxmlformats.org/officeDocument/2006/relationships" xmlns:p="http://schemas.openxmlformats.org/presentationml/2006/main">
  <p:tag name="SLIDEGUID" val="E4BD1D61D646448CA627952E3BFA9928"/>
  <p:tag name="TYPE" val="MultiChoiceSlide"/>
  <p:tag name="TPSLIDEBULLETSTYLE" val="2"/>
  <p:tag name="HASRESULTS" val="False"/>
  <p:tag name="AUTOFORMATCHART" val="True"/>
  <p:tag name="TPQUESTIONXML" val="&lt;?xml version=&quot;1.0&quot; encoding=&quot;UTF-8&quot; standalone=&quot;yes&quot;?&gt;&lt;questionlist&gt;&lt;properties&gt;&lt;guid&gt;534572B1BFAC495D8D9578A1DC02A398&lt;/guid&gt;&lt;date&gt;10/27/2019 09:02:37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4BD1D61D646448CA627952E3BFA9928&lt;/guid&gt;&lt;repollguid&gt;A79E9FCBBF84482E82C4EB8CD00C2F34&lt;/repollguid&gt;&lt;sourceid&gt;02C044D672F344C4B8867D8DBDB06151&lt;/sourceid&gt;&lt;questiontext&gt;Who is this guy?&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answers&gt;&lt;answer&gt;&lt;guid&gt;3D4DEE2FE9DB4B809C6B58945E9D2910&lt;/guid&gt;&lt;answertext&gt;Joan Robinson&lt;/answertext&gt;&lt;valuetype&gt;-1&lt;/valuetype&gt;&lt;/answer&gt;&lt;answer&gt;&lt;guid&gt;804E8C8E0CEC4BF3ACC16A0A2E38E145&lt;/guid&gt;&lt;answertext&gt;Paul Samuelson&lt;/answertext&gt;&lt;valuetype&gt;1&lt;/valuetype&gt;&lt;/answer&gt;&lt;answer&gt;&lt;guid&gt;7C3D47D7D3F84093814EB81F348CC265&lt;/guid&gt;&lt;answertext&gt;William Vickrey&lt;/answertext&gt;&lt;valuetype&gt;-1&lt;/valuetype&gt;&lt;/answer&gt;&lt;answer&gt;&lt;guid&gt;A921D6B713DC44CF9AF048E00293EFF7&lt;/guid&gt;&lt;answertext&gt;Ronald Coase&lt;/answertext&gt;&lt;valuetype&gt;-1&lt;/valuetype&gt;&lt;/answer&gt;&lt;answer&gt;&lt;guid&gt;93E99DA74ADB4BB9AEFB6165703D2D03&lt;/guid&gt;&lt;answertext&gt;Gary Becker&lt;/answertext&gt;&lt;valuetype&gt;-1&lt;/valuetype&gt;&lt;/answer&gt;&lt;/answers&gt;&lt;/multichoice&gt;&lt;/questions&gt;&lt;/questionlist&gt;"/>
  <p:tag name="LIVECHARTING" val="False"/>
  <p:tag name="AUTOOPENPOLL" val="True"/>
  <p:tag name="CHARTTYPE" val="0"/>
  <p:tag name="CHARTDEFINEDCOLORS" val="3,6,10,45,32,50,13,4,9,55,1"/>
</p:tagLst>
</file>

<file path=ppt/tags/tag8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4.xml><?xml version="1.0" encoding="utf-8"?>
<p:tagLst xmlns:a="http://schemas.openxmlformats.org/drawingml/2006/main" xmlns:r="http://schemas.openxmlformats.org/officeDocument/2006/relationships" xmlns:p="http://schemas.openxmlformats.org/presentationml/2006/main">
  <p:tag name="ZEROBASED" val="False"/>
</p:tagLst>
</file>

<file path=ppt/tags/tag8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6.xml><?xml version="1.0" encoding="utf-8"?>
<p:tagLst xmlns:a="http://schemas.openxmlformats.org/drawingml/2006/main" xmlns:r="http://schemas.openxmlformats.org/officeDocument/2006/relationships" xmlns:p="http://schemas.openxmlformats.org/presentationml/2006/main">
  <p:tag name="SLIDEGUID" val="0B29E17BEAA844ACBF6D5C30B9345D38"/>
  <p:tag name="PARTICIPANTDISPLAY" val="1"/>
  <p:tag name="NUMBERTODISPLAY" val="10"/>
  <p:tag name="SCORECALCULATION" val="1"/>
  <p:tag name="TYPE" val="ParticipantLeaderboardSlide"/>
  <p:tag name="DISPLAYPOINTSLESSTHANONE" val="False"/>
  <p:tag name="CORRECTONLY" val="False"/>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11.xml><?xml version="1.0" encoding="utf-8"?>
<a:theme xmlns:a="http://schemas.openxmlformats.org/drawingml/2006/main" name="8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12.xml><?xml version="1.0" encoding="utf-8"?>
<a:theme xmlns:a="http://schemas.openxmlformats.org/drawingml/2006/main" name="9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13.xml><?xml version="1.0" encoding="utf-8"?>
<a:theme xmlns:a="http://schemas.openxmlformats.org/drawingml/2006/main" name="10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71CDDC8-43BA-D34E-A212-EB6DF23050B7}" vid="{22C246AF-0E15-F649-A8FD-2DE3D967986B}"/>
    </a:ext>
  </a:extLst>
</a:theme>
</file>

<file path=ppt/theme/theme14.xml><?xml version="1.0" encoding="utf-8"?>
<a:theme xmlns:a="http://schemas.openxmlformats.org/drawingml/2006/main" name="11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71CDDC8-43BA-D34E-A212-EB6DF23050B7}" vid="{22C246AF-0E15-F649-A8FD-2DE3D967986B}"/>
    </a:ext>
  </a:extLst>
</a:theme>
</file>

<file path=ppt/theme/theme15.xml><?xml version="1.0" encoding="utf-8"?>
<a:theme xmlns:a="http://schemas.openxmlformats.org/drawingml/2006/main" name="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71CDDC8-43BA-D34E-A212-EB6DF23050B7}" vid="{22C246AF-0E15-F649-A8FD-2DE3D967986B}"/>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rueFal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E042644-5DF4-7342-802F-77CE2C93B7FE}" vid="{99299231-2C69-0E44-B312-4E8862F52A93}"/>
    </a:ext>
  </a:extLst>
</a:theme>
</file>

<file path=ppt/theme/theme3.xml><?xml version="1.0" encoding="utf-8"?>
<a:theme xmlns:a="http://schemas.openxmlformats.org/drawingml/2006/main" name="1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4.xml><?xml version="1.0" encoding="utf-8"?>
<a:theme xmlns:a="http://schemas.openxmlformats.org/drawingml/2006/main" name="2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5.xml><?xml version="1.0" encoding="utf-8"?>
<a:theme xmlns:a="http://schemas.openxmlformats.org/drawingml/2006/main" name="3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6.xml><?xml version="1.0" encoding="utf-8"?>
<a:theme xmlns:a="http://schemas.openxmlformats.org/drawingml/2006/main" name="2_TrueFal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E042644-5DF4-7342-802F-77CE2C93B7FE}" vid="{99299231-2C69-0E44-B312-4E8862F52A93}"/>
    </a:ext>
  </a:extLst>
</a:theme>
</file>

<file path=ppt/theme/theme7.xml><?xml version="1.0" encoding="utf-8"?>
<a:theme xmlns:a="http://schemas.openxmlformats.org/drawingml/2006/main" name="5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docProps/app.xml><?xml version="1.0" encoding="utf-8"?>
<Properties xmlns="http://schemas.openxmlformats.org/officeDocument/2006/extended-properties" xmlns:vt="http://schemas.openxmlformats.org/officeDocument/2006/docPropsVTypes">
  <TotalTime>919</TotalTime>
  <Words>1271</Words>
  <Application>Microsoft Macintosh PowerPoint</Application>
  <PresentationFormat>Widescreen</PresentationFormat>
  <Paragraphs>136</Paragraphs>
  <Slides>26</Slides>
  <Notes>7</Notes>
  <HiddenSlides>9</HiddenSlides>
  <MMClips>0</MMClips>
  <ScaleCrop>false</ScaleCrop>
  <HeadingPairs>
    <vt:vector size="6" baseType="variant">
      <vt:variant>
        <vt:lpstr>Fonts Used</vt:lpstr>
      </vt:variant>
      <vt:variant>
        <vt:i4>10</vt:i4>
      </vt:variant>
      <vt:variant>
        <vt:lpstr>Theme</vt:lpstr>
      </vt:variant>
      <vt:variant>
        <vt:i4>15</vt:i4>
      </vt:variant>
      <vt:variant>
        <vt:lpstr>Slide Titles</vt:lpstr>
      </vt:variant>
      <vt:variant>
        <vt:i4>26</vt:i4>
      </vt:variant>
    </vt:vector>
  </HeadingPairs>
  <TitlesOfParts>
    <vt:vector size="51" baseType="lpstr">
      <vt:lpstr>Apple Chancery</vt:lpstr>
      <vt:lpstr>Calibri</vt:lpstr>
      <vt:lpstr>Calibri Light</vt:lpstr>
      <vt:lpstr>Cambria Math</vt:lpstr>
      <vt:lpstr>Mangal</vt:lpstr>
      <vt:lpstr>MS PGothic</vt:lpstr>
      <vt:lpstr>ＭＳ Ｐゴシック</vt:lpstr>
      <vt:lpstr>Tahoma</vt:lpstr>
      <vt:lpstr>Wingdings</vt:lpstr>
      <vt:lpstr>Arial</vt:lpstr>
      <vt:lpstr>Office Theme</vt:lpstr>
      <vt:lpstr>TrueFalse</vt:lpstr>
      <vt:lpstr>1_MCQ</vt:lpstr>
      <vt:lpstr>2_MCQ</vt:lpstr>
      <vt:lpstr>3_MCQ</vt:lpstr>
      <vt:lpstr>2_TrueFalse</vt:lpstr>
      <vt:lpstr>5_MCQ</vt:lpstr>
      <vt:lpstr>1_Office Theme</vt:lpstr>
      <vt:lpstr>6_MCQ</vt:lpstr>
      <vt:lpstr>7_MCQ</vt:lpstr>
      <vt:lpstr>8_MCQ</vt:lpstr>
      <vt:lpstr>9_MCQ</vt:lpstr>
      <vt:lpstr>10_MCQ</vt:lpstr>
      <vt:lpstr>11_MCQ</vt:lpstr>
      <vt:lpstr>MCQ</vt:lpstr>
      <vt:lpstr> Second annual Pre-midterm championship</vt:lpstr>
      <vt:lpstr>Turningpoint</vt:lpstr>
      <vt:lpstr> Microeconomic models… (choose one) </vt:lpstr>
      <vt:lpstr>PowerPoint Presentation</vt:lpstr>
      <vt:lpstr>PowerPoint Presentation</vt:lpstr>
      <vt:lpstr>Choose one or all that are correct. The following situation(s) or condition(s) imply the economy has NOT attained a Pareto efficient outcome.  </vt:lpstr>
      <vt:lpstr>Which of the following depict PANEL MICRO-DATA (clockwise A,B,C,D; choose ALL correct)</vt:lpstr>
      <vt:lpstr>The slope of the production possibility frontier shows (choose ONE)  </vt:lpstr>
      <vt:lpstr>PowerPoint Presentation</vt:lpstr>
      <vt:lpstr>PowerPoint Presentation</vt:lpstr>
      <vt:lpstr>I observe the prices and total quantities of coffee traded in a market from the years 1990-2010. I plot a ‘minimum distance’ line through these points    This line is a reasonable estimate… (choose all that are correct): </vt:lpstr>
      <vt:lpstr>True or false: If people who attended university earn more than those who did not, this proves that university makes people more productive.</vt:lpstr>
      <vt:lpstr>Gasoline sells for £4.00 per gallon this year, and it sold for £3.00 per gallon last year. But consumers bought more gasoline this year than they did last year. Does this contradict the economic theory that people tend to buy less when the price rises? Choose the (one) most correct response below: </vt:lpstr>
      <vt:lpstr>In the diagram below, good 1 (horizontal axis) is, in this range (choose all are correct)</vt:lpstr>
      <vt:lpstr>PowerPoint Presentation</vt:lpstr>
      <vt:lpstr>(Choose all that are correct)  If market demand for a good is price-elastic at current prices,  a reduction in the variable cost of production for all firms,  under perfect competition, in the short run, will cause…</vt:lpstr>
      <vt:lpstr>PowerPoint Presentation</vt:lpstr>
      <vt:lpstr>Suppose the production function for good q is given by  q(K,L) = K1/2L1/2 where K and L are capital and labour inputs. Which of the following statements are true? (Choose all…)  Recall: the partial derivative of a function f(x,y) = cxayb  with respect to x is acxa-1yb (where a is not -1) </vt:lpstr>
      <vt:lpstr>Which of the following are most reasonably considered public goods? (choose all that are correct)</vt:lpstr>
      <vt:lpstr>Gasoline sells for £4.00 per gallon this year, and it sold for £3.00 per gallon last year. But consumers bought more gasoline this year than they did last year. Does this contradict the economic theory that people tend to buy less when the price rises? Choose the (one) most correct response below: </vt:lpstr>
      <vt:lpstr>PowerPoint Presentation</vt:lpstr>
      <vt:lpstr>Supply: Q_s (p)=2p-200 (where p&gt;100 and 0 otherwise) Demand: Q_D (p) =300-p (where p&lt;300 and 0 otherwise)  Which of the following are true statements (choose one/all that apply)?  </vt:lpstr>
      <vt:lpstr>Under standard assumptions, indifference curves: (Choose one or all that are correct.)</vt:lpstr>
      <vt:lpstr>We can represent a person's preferences with a continuous utility function even if (choose all that apply)</vt:lpstr>
      <vt:lpstr>Who is this guy?</vt:lpstr>
      <vt:lpstr>Samuelson memorial winners board - 2019</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Bee2024: Week 1-2 revision questions</dc:title>
  <dc:creator>Reinstein, David</dc:creator>
  <cp:lastModifiedBy>Microsoft Office User</cp:lastModifiedBy>
  <cp:revision>107</cp:revision>
  <dcterms:created xsi:type="dcterms:W3CDTF">2018-10-03T17:47:59Z</dcterms:created>
  <dcterms:modified xsi:type="dcterms:W3CDTF">2019-11-04T15:41:08Z</dcterms:modified>
</cp:coreProperties>
</file>